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1" r:id="rId1"/>
  </p:sldMasterIdLst>
  <p:notesMasterIdLst>
    <p:notesMasterId r:id="rId60"/>
  </p:notesMasterIdLst>
  <p:sldIdLst>
    <p:sldId id="256" r:id="rId2"/>
    <p:sldId id="258" r:id="rId3"/>
    <p:sldId id="263" r:id="rId4"/>
    <p:sldId id="363" r:id="rId5"/>
    <p:sldId id="362" r:id="rId6"/>
    <p:sldId id="361" r:id="rId7"/>
    <p:sldId id="360" r:id="rId8"/>
    <p:sldId id="314" r:id="rId9"/>
    <p:sldId id="264" r:id="rId10"/>
    <p:sldId id="266" r:id="rId11"/>
    <p:sldId id="282" r:id="rId12"/>
    <p:sldId id="283" r:id="rId13"/>
    <p:sldId id="284" r:id="rId14"/>
    <p:sldId id="442" r:id="rId15"/>
    <p:sldId id="443" r:id="rId16"/>
    <p:sldId id="302" r:id="rId17"/>
    <p:sldId id="267" r:id="rId18"/>
    <p:sldId id="364" r:id="rId19"/>
    <p:sldId id="268" r:id="rId20"/>
    <p:sldId id="372" r:id="rId21"/>
    <p:sldId id="303" r:id="rId22"/>
    <p:sldId id="365" r:id="rId23"/>
    <p:sldId id="366" r:id="rId24"/>
    <p:sldId id="369" r:id="rId25"/>
    <p:sldId id="370" r:id="rId26"/>
    <p:sldId id="371" r:id="rId27"/>
    <p:sldId id="373" r:id="rId28"/>
    <p:sldId id="374" r:id="rId29"/>
    <p:sldId id="375" r:id="rId30"/>
    <p:sldId id="376" r:id="rId31"/>
    <p:sldId id="377" r:id="rId32"/>
    <p:sldId id="368" r:id="rId33"/>
    <p:sldId id="352" r:id="rId34"/>
    <p:sldId id="378" r:id="rId35"/>
    <p:sldId id="316" r:id="rId36"/>
    <p:sldId id="379" r:id="rId37"/>
    <p:sldId id="380" r:id="rId38"/>
    <p:sldId id="381" r:id="rId39"/>
    <p:sldId id="383" r:id="rId40"/>
    <p:sldId id="382" r:id="rId41"/>
    <p:sldId id="386" r:id="rId42"/>
    <p:sldId id="384" r:id="rId43"/>
    <p:sldId id="385" r:id="rId44"/>
    <p:sldId id="387" r:id="rId45"/>
    <p:sldId id="388" r:id="rId46"/>
    <p:sldId id="389" r:id="rId47"/>
    <p:sldId id="390" r:id="rId48"/>
    <p:sldId id="318" r:id="rId49"/>
    <p:sldId id="319" r:id="rId50"/>
    <p:sldId id="320" r:id="rId51"/>
    <p:sldId id="321" r:id="rId52"/>
    <p:sldId id="285" r:id="rId53"/>
    <p:sldId id="286" r:id="rId54"/>
    <p:sldId id="287" r:id="rId55"/>
    <p:sldId id="288" r:id="rId56"/>
    <p:sldId id="289" r:id="rId57"/>
    <p:sldId id="298" r:id="rId58"/>
    <p:sldId id="295" r:id="rId59"/>
  </p:sldIdLst>
  <p:sldSz cx="9144000" cy="5716588"/>
  <p:notesSz cx="6858000" cy="9144000"/>
  <p:defaultTextStyle>
    <a:defPPr>
      <a:defRPr lang="es-ES_tradnl"/>
    </a:defPPr>
    <a:lvl1pPr marL="0" algn="l" defTabSz="713232" rtl="0" eaLnBrk="1" latinLnBrk="0" hangingPunct="1">
      <a:defRPr sz="1404" kern="1200">
        <a:solidFill>
          <a:schemeClr val="tx1"/>
        </a:solidFill>
        <a:latin typeface="+mn-lt"/>
        <a:ea typeface="+mn-ea"/>
        <a:cs typeface="+mn-cs"/>
      </a:defRPr>
    </a:lvl1pPr>
    <a:lvl2pPr marL="356616" algn="l" defTabSz="713232" rtl="0" eaLnBrk="1" latinLnBrk="0" hangingPunct="1">
      <a:defRPr sz="1404" kern="1200">
        <a:solidFill>
          <a:schemeClr val="tx1"/>
        </a:solidFill>
        <a:latin typeface="+mn-lt"/>
        <a:ea typeface="+mn-ea"/>
        <a:cs typeface="+mn-cs"/>
      </a:defRPr>
    </a:lvl2pPr>
    <a:lvl3pPr marL="713232" algn="l" defTabSz="713232" rtl="0" eaLnBrk="1" latinLnBrk="0" hangingPunct="1">
      <a:defRPr sz="1404" kern="1200">
        <a:solidFill>
          <a:schemeClr val="tx1"/>
        </a:solidFill>
        <a:latin typeface="+mn-lt"/>
        <a:ea typeface="+mn-ea"/>
        <a:cs typeface="+mn-cs"/>
      </a:defRPr>
    </a:lvl3pPr>
    <a:lvl4pPr marL="1069848" algn="l" defTabSz="713232" rtl="0" eaLnBrk="1" latinLnBrk="0" hangingPunct="1">
      <a:defRPr sz="1404" kern="1200">
        <a:solidFill>
          <a:schemeClr val="tx1"/>
        </a:solidFill>
        <a:latin typeface="+mn-lt"/>
        <a:ea typeface="+mn-ea"/>
        <a:cs typeface="+mn-cs"/>
      </a:defRPr>
    </a:lvl4pPr>
    <a:lvl5pPr marL="1426464" algn="l" defTabSz="713232" rtl="0" eaLnBrk="1" latinLnBrk="0" hangingPunct="1">
      <a:defRPr sz="1404" kern="1200">
        <a:solidFill>
          <a:schemeClr val="tx1"/>
        </a:solidFill>
        <a:latin typeface="+mn-lt"/>
        <a:ea typeface="+mn-ea"/>
        <a:cs typeface="+mn-cs"/>
      </a:defRPr>
    </a:lvl5pPr>
    <a:lvl6pPr marL="1783080" algn="l" defTabSz="713232" rtl="0" eaLnBrk="1" latinLnBrk="0" hangingPunct="1">
      <a:defRPr sz="1404" kern="1200">
        <a:solidFill>
          <a:schemeClr val="tx1"/>
        </a:solidFill>
        <a:latin typeface="+mn-lt"/>
        <a:ea typeface="+mn-ea"/>
        <a:cs typeface="+mn-cs"/>
      </a:defRPr>
    </a:lvl6pPr>
    <a:lvl7pPr marL="2139696" algn="l" defTabSz="713232" rtl="0" eaLnBrk="1" latinLnBrk="0" hangingPunct="1">
      <a:defRPr sz="1404" kern="1200">
        <a:solidFill>
          <a:schemeClr val="tx1"/>
        </a:solidFill>
        <a:latin typeface="+mn-lt"/>
        <a:ea typeface="+mn-ea"/>
        <a:cs typeface="+mn-cs"/>
      </a:defRPr>
    </a:lvl7pPr>
    <a:lvl8pPr marL="2496312" algn="l" defTabSz="713232" rtl="0" eaLnBrk="1" latinLnBrk="0" hangingPunct="1">
      <a:defRPr sz="1404" kern="1200">
        <a:solidFill>
          <a:schemeClr val="tx1"/>
        </a:solidFill>
        <a:latin typeface="+mn-lt"/>
        <a:ea typeface="+mn-ea"/>
        <a:cs typeface="+mn-cs"/>
      </a:defRPr>
    </a:lvl8pPr>
    <a:lvl9pPr marL="2852928" algn="l" defTabSz="713232"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65" autoAdjust="0"/>
    <p:restoredTop sz="94660"/>
  </p:normalViewPr>
  <p:slideViewPr>
    <p:cSldViewPr snapToGrid="0">
      <p:cViewPr varScale="1">
        <p:scale>
          <a:sx n="102" d="100"/>
          <a:sy n="102" d="100"/>
        </p:scale>
        <p:origin x="845"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jpg>
</file>

<file path=ppt/media/image11.jpg>
</file>

<file path=ppt/media/image12.jp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07668E-1191-4EB3-885E-1CECB5BF9CCB}" type="datetimeFigureOut">
              <a:rPr lang="es-CO" smtClean="0"/>
              <a:t>19/02/2022</a:t>
            </a:fld>
            <a:endParaRPr lang="es-CO"/>
          </a:p>
        </p:txBody>
      </p:sp>
      <p:sp>
        <p:nvSpPr>
          <p:cNvPr id="4" name="Marcador de imagen de diapositiva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88DA0C-EDC6-4F71-81B8-11C4ECF5E0BB}" type="slidenum">
              <a:rPr lang="es-CO" smtClean="0"/>
              <a:t>‹Nº›</a:t>
            </a:fld>
            <a:endParaRPr lang="es-CO"/>
          </a:p>
        </p:txBody>
      </p:sp>
    </p:spTree>
    <p:extLst>
      <p:ext uri="{BB962C8B-B14F-4D97-AF65-F5344CB8AC3E}">
        <p14:creationId xmlns:p14="http://schemas.microsoft.com/office/powerpoint/2010/main" val="4007952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8" name="Agrupar 7"/>
          <p:cNvGrpSpPr/>
          <p:nvPr/>
        </p:nvGrpSpPr>
        <p:grpSpPr>
          <a:xfrm>
            <a:off x="589061" y="3076773"/>
            <a:ext cx="4849632" cy="501314"/>
            <a:chOff x="636179" y="3144979"/>
            <a:chExt cx="5812467" cy="634893"/>
          </a:xfrm>
        </p:grpSpPr>
        <p:sp>
          <p:nvSpPr>
            <p:cNvPr id="9" name="Rectángulo 8"/>
            <p:cNvSpPr/>
            <p:nvPr/>
          </p:nvSpPr>
          <p:spPr>
            <a:xfrm>
              <a:off x="685799" y="3144979"/>
              <a:ext cx="5762847" cy="634893"/>
            </a:xfrm>
            <a:prstGeom prst="rect">
              <a:avLst/>
            </a:pr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0" name="Rectángulo 9"/>
            <p:cNvSpPr/>
            <p:nvPr/>
          </p:nvSpPr>
          <p:spPr>
            <a:xfrm>
              <a:off x="636179" y="3144979"/>
              <a:ext cx="49619" cy="634893"/>
            </a:xfrm>
            <a:prstGeom prst="rect">
              <a:avLst/>
            </a:prstGeom>
            <a:solidFill>
              <a:srgbClr val="519D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grpSp>
      <p:sp>
        <p:nvSpPr>
          <p:cNvPr id="2" name="Title 1"/>
          <p:cNvSpPr>
            <a:spLocks noGrp="1"/>
          </p:cNvSpPr>
          <p:nvPr>
            <p:ph type="ctrTitle"/>
          </p:nvPr>
        </p:nvSpPr>
        <p:spPr>
          <a:xfrm>
            <a:off x="649023" y="3157233"/>
            <a:ext cx="5688165" cy="332305"/>
          </a:xfrm>
        </p:spPr>
        <p:txBody>
          <a:bodyPr anchor="t">
            <a:noAutofit/>
          </a:bodyPr>
          <a:lstStyle>
            <a:lvl1pPr algn="l">
              <a:defRPr sz="2000">
                <a:solidFill>
                  <a:schemeClr val="tx1"/>
                </a:solidFill>
                <a:latin typeface="Avenir Roman" panose="02000503020000020003" pitchFamily="2" charset="0"/>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649023" y="3703138"/>
            <a:ext cx="6158484" cy="693933"/>
          </a:xfrm>
        </p:spPr>
        <p:txBody>
          <a:bodyPr>
            <a:normAutofit/>
          </a:bodyPr>
          <a:lstStyle>
            <a:lvl1pPr marL="0" indent="0" algn="l">
              <a:buNone/>
              <a:defRPr sz="1400">
                <a:solidFill>
                  <a:schemeClr val="tx1"/>
                </a:solidFill>
                <a:latin typeface="Avenir Roman" panose="02000503020000020003"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ació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85807" y="1820341"/>
            <a:ext cx="3809993" cy="686784"/>
          </a:xfrm>
        </p:spPr>
        <p:txBody>
          <a:bodyPr anchor="b">
            <a:noAutofit/>
          </a:bodyPr>
          <a:lstStyle>
            <a:lvl1pPr marL="0" indent="0">
              <a:buNone/>
              <a:defRPr sz="1400" b="0">
                <a:solidFill>
                  <a:schemeClr val="bg1"/>
                </a:solidFill>
                <a:latin typeface="Avenir Roman" panose="02000503020000020003" pitchFamily="2"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4" name="Content Placeholder 3"/>
          <p:cNvSpPr>
            <a:spLocks noGrp="1"/>
          </p:cNvSpPr>
          <p:nvPr>
            <p:ph sz="half" idx="2"/>
          </p:nvPr>
        </p:nvSpPr>
        <p:spPr>
          <a:xfrm>
            <a:off x="514351" y="2611281"/>
            <a:ext cx="3983831" cy="2572397"/>
          </a:xfrm>
        </p:spPr>
        <p:txBody>
          <a:bodyPr>
            <a:normAutofit/>
          </a:bodyPr>
          <a:lstStyle>
            <a:lvl1pPr>
              <a:defRPr sz="1400">
                <a:latin typeface="Avenir Roman" panose="02000503020000020003" pitchFamily="2" charset="0"/>
              </a:defRPr>
            </a:lvl1pPr>
          </a:lstStyle>
          <a:p>
            <a:pPr lvl="0"/>
            <a:r>
              <a:rPr lang="es-ES"/>
              <a:t>Haga clic para modificar el estilo de texto del patrón</a:t>
            </a:r>
          </a:p>
        </p:txBody>
      </p:sp>
      <p:sp>
        <p:nvSpPr>
          <p:cNvPr id="5" name="Text Placeholder 4"/>
          <p:cNvSpPr>
            <a:spLocks noGrp="1"/>
          </p:cNvSpPr>
          <p:nvPr>
            <p:ph type="body" sz="quarter" idx="3"/>
          </p:nvPr>
        </p:nvSpPr>
        <p:spPr>
          <a:xfrm>
            <a:off x="4800600" y="1820341"/>
            <a:ext cx="3829050" cy="686784"/>
          </a:xfrm>
        </p:spPr>
        <p:txBody>
          <a:bodyPr anchor="b">
            <a:noAutofit/>
          </a:bodyPr>
          <a:lstStyle>
            <a:lvl1pPr marL="0" indent="0">
              <a:buNone/>
              <a:defRPr sz="1400" b="0">
                <a:solidFill>
                  <a:schemeClr val="bg1"/>
                </a:solidFill>
                <a:latin typeface="Avenir Roman" panose="02000503020000020003" pitchFamily="2"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6" name="Content Placeholder 5"/>
          <p:cNvSpPr>
            <a:spLocks noGrp="1"/>
          </p:cNvSpPr>
          <p:nvPr>
            <p:ph sz="quarter" idx="4"/>
          </p:nvPr>
        </p:nvSpPr>
        <p:spPr>
          <a:xfrm>
            <a:off x="4629150" y="2611281"/>
            <a:ext cx="4000500" cy="2572397"/>
          </a:xfrm>
        </p:spPr>
        <p:txBody>
          <a:bodyPr>
            <a:normAutofit/>
          </a:bodyPr>
          <a:lstStyle>
            <a:lvl1pPr>
              <a:defRPr sz="1400"/>
            </a:lvl1pPr>
          </a:lstStyle>
          <a:p>
            <a:pPr lvl="0"/>
            <a:r>
              <a:rPr lang="es-ES"/>
              <a:t>Haga clic para modificar el estilo de texto del patrón</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12_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4476" y="3997181"/>
            <a:ext cx="2738628" cy="764457"/>
          </a:xfrm>
        </p:spPr>
        <p:txBody>
          <a:bodyPr anchor="t">
            <a:noAutofit/>
          </a:bodyPr>
          <a:lstStyle>
            <a:lvl1pPr algn="r">
              <a:defRPr sz="1800">
                <a:solidFill>
                  <a:schemeClr val="tx1"/>
                </a:solidFill>
                <a:latin typeface="+mn-lt"/>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5939028" y="4829043"/>
            <a:ext cx="2894076" cy="584205"/>
          </a:xfrm>
        </p:spPr>
        <p:txBody>
          <a:bodyPr>
            <a:normAutofit/>
          </a:bodyPr>
          <a:lstStyle>
            <a:lvl1pPr marL="0" indent="0" algn="r">
              <a:buNone/>
              <a:defRPr sz="1400">
                <a:solidFill>
                  <a:schemeClr val="tx1"/>
                </a:solidFill>
                <a:latin typeface="Avenir Roman" panose="02000503020000020003"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cxnSp>
        <p:nvCxnSpPr>
          <p:cNvPr id="6" name="Conector recto 5"/>
          <p:cNvCxnSpPr/>
          <p:nvPr/>
        </p:nvCxnSpPr>
        <p:spPr>
          <a:xfrm>
            <a:off x="8833104" y="3981279"/>
            <a:ext cx="0" cy="76445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olo el título">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6_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35040" y="3981279"/>
            <a:ext cx="2738628" cy="764457"/>
          </a:xfrm>
        </p:spPr>
        <p:txBody>
          <a:bodyPr anchor="t">
            <a:noAutofit/>
          </a:bodyPr>
          <a:lstStyle>
            <a:lvl1pPr algn="r">
              <a:defRPr sz="1800">
                <a:solidFill>
                  <a:schemeClr val="tx1"/>
                </a:solidFill>
                <a:latin typeface="Avenir Roman" panose="02000503020000020003" pitchFamily="2" charset="0"/>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5879592" y="4829043"/>
            <a:ext cx="2894076" cy="584205"/>
          </a:xfrm>
        </p:spPr>
        <p:txBody>
          <a:bodyPr>
            <a:normAutofit/>
          </a:bodyPr>
          <a:lstStyle>
            <a:lvl1pPr marL="0" indent="0" algn="r">
              <a:buNone/>
              <a:defRPr sz="1400">
                <a:solidFill>
                  <a:schemeClr val="tx1"/>
                </a:solidFill>
                <a:latin typeface="Avenir Roman" panose="02000503020000020003"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cxnSp>
        <p:nvCxnSpPr>
          <p:cNvPr id="6" name="Conector recto 5"/>
          <p:cNvCxnSpPr/>
          <p:nvPr/>
        </p:nvCxnSpPr>
        <p:spPr>
          <a:xfrm>
            <a:off x="8833104" y="3981279"/>
            <a:ext cx="0" cy="76445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13_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35040" y="3981279"/>
            <a:ext cx="2738628" cy="764457"/>
          </a:xfrm>
        </p:spPr>
        <p:txBody>
          <a:bodyPr anchor="t">
            <a:noAutofit/>
          </a:bodyPr>
          <a:lstStyle>
            <a:lvl1pPr algn="r">
              <a:defRPr sz="1800">
                <a:solidFill>
                  <a:schemeClr val="tx1"/>
                </a:solidFill>
                <a:latin typeface="Avenir Roman" panose="02000503020000020003" pitchFamily="2" charset="0"/>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5879592" y="4829043"/>
            <a:ext cx="2894076" cy="584205"/>
          </a:xfrm>
        </p:spPr>
        <p:txBody>
          <a:bodyPr>
            <a:normAutofit/>
          </a:bodyPr>
          <a:lstStyle>
            <a:lvl1pPr marL="0" indent="0" algn="r">
              <a:buNone/>
              <a:defRPr sz="1400">
                <a:solidFill>
                  <a:schemeClr val="tx1"/>
                </a:solidFill>
                <a:latin typeface="Avenir Roman" panose="02000503020000020003"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cxnSp>
        <p:nvCxnSpPr>
          <p:cNvPr id="6" name="Conector recto 5"/>
          <p:cNvCxnSpPr/>
          <p:nvPr/>
        </p:nvCxnSpPr>
        <p:spPr>
          <a:xfrm>
            <a:off x="8833104" y="3981279"/>
            <a:ext cx="0" cy="76445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514350" y="1270353"/>
            <a:ext cx="3086100" cy="1333871"/>
          </a:xfrm>
        </p:spPr>
        <p:txBody>
          <a:bodyPr anchor="b">
            <a:normAutofit/>
          </a:bodyPr>
          <a:lstStyle>
            <a:lvl1pPr algn="l">
              <a:defRPr sz="2000">
                <a:latin typeface="Avenir Roman" panose="02000503020000020003" pitchFamily="2" charset="0"/>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3746686" y="622472"/>
            <a:ext cx="4882964" cy="4561205"/>
          </a:xfrm>
        </p:spPr>
        <p:txBody>
          <a:bodyPr anchor="ctr">
            <a:normAutofit/>
          </a:bodyPr>
          <a:lstStyle>
            <a:lvl1pPr>
              <a:defRPr sz="1400">
                <a:latin typeface="Avenir Roman" panose="02000503020000020003" pitchFamily="2" charset="0"/>
              </a:defRPr>
            </a:lvl1pPr>
          </a:lstStyle>
          <a:p>
            <a:pPr lvl="0"/>
            <a:r>
              <a:rPr lang="es-ES"/>
              <a:t>Haga clic para modificar el estilo de texto del patrón</a:t>
            </a:r>
          </a:p>
        </p:txBody>
      </p:sp>
      <p:sp>
        <p:nvSpPr>
          <p:cNvPr id="4" name="Text Placeholder 3"/>
          <p:cNvSpPr>
            <a:spLocks noGrp="1"/>
          </p:cNvSpPr>
          <p:nvPr>
            <p:ph type="body" sz="half" idx="2"/>
          </p:nvPr>
        </p:nvSpPr>
        <p:spPr>
          <a:xfrm>
            <a:off x="514350" y="2604223"/>
            <a:ext cx="3086100" cy="2579454"/>
          </a:xfrm>
        </p:spPr>
        <p:txBody>
          <a:bodyPr/>
          <a:lstStyle>
            <a:lvl1pPr marL="0" indent="0">
              <a:buNone/>
              <a:defRPr sz="1200">
                <a:latin typeface="Avenir Roman" panose="02000503020000020003" pitchFamily="2" charset="0"/>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el estilo de texto del patrón</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514350" y="1270353"/>
            <a:ext cx="5154930" cy="1333871"/>
          </a:xfrm>
        </p:spPr>
        <p:txBody>
          <a:bodyPr anchor="b">
            <a:normAutofit/>
          </a:bodyPr>
          <a:lstStyle>
            <a:lvl1pPr algn="l">
              <a:defRPr sz="1800">
                <a:latin typeface="Avenir Roman" panose="02000503020000020003" pitchFamily="2" charset="0"/>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895928" y="626208"/>
            <a:ext cx="2733722" cy="4557469"/>
          </a:xfrm>
        </p:spPr>
        <p:txBody>
          <a:bodyPr anchor="t">
            <a:normAutofit/>
          </a:bodyPr>
          <a:lstStyle>
            <a:lvl1pPr marL="0" indent="0">
              <a:buNone/>
              <a:defRPr sz="1800">
                <a:latin typeface="Avenir Roman" panose="02000503020000020003" pitchFamily="2" charset="0"/>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514350" y="2604223"/>
            <a:ext cx="5154930" cy="2579454"/>
          </a:xfrm>
        </p:spPr>
        <p:txBody>
          <a:bodyPr/>
          <a:lstStyle>
            <a:lvl1pPr marL="0" indent="0">
              <a:buNone/>
              <a:defRPr sz="1200">
                <a:latin typeface="Avenir Roman" panose="02000503020000020003" pitchFamily="2" charset="0"/>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el estilo de texto del patrón</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514333" y="3915555"/>
            <a:ext cx="8116526" cy="682986"/>
          </a:xfrm>
        </p:spPr>
        <p:txBody>
          <a:bodyPr anchor="b">
            <a:normAutofit/>
          </a:bodyPr>
          <a:lstStyle>
            <a:lvl1pPr algn="l">
              <a:defRPr sz="1800">
                <a:latin typeface="Avenir Roman" panose="02000503020000020003" pitchFamily="2" charset="0"/>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1295" y="784751"/>
            <a:ext cx="8116380" cy="2899273"/>
          </a:xfrm>
        </p:spPr>
        <p:txBody>
          <a:bodyPr anchor="t">
            <a:normAutofit/>
          </a:bodyPr>
          <a:lstStyle>
            <a:lvl1pPr marL="0" indent="0">
              <a:buNone/>
              <a:defRPr sz="1800">
                <a:latin typeface="Avenir Roman" panose="02000503020000020003" pitchFamily="2" charset="0"/>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514350" y="4598540"/>
            <a:ext cx="8115300" cy="585137"/>
          </a:xfrm>
        </p:spPr>
        <p:txBody>
          <a:bodyPr/>
          <a:lstStyle>
            <a:lvl1pPr marL="0" indent="0" algn="l">
              <a:buNone/>
              <a:defRPr sz="1200">
                <a:latin typeface="Avenir Roman" panose="02000503020000020003" pitchFamily="2" charset="0"/>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el estilo de texto del patrón</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514350" y="628118"/>
            <a:ext cx="8115300" cy="2336038"/>
          </a:xfrm>
        </p:spPr>
        <p:txBody>
          <a:bodyPr anchor="ctr">
            <a:normAutofit/>
          </a:bodyPr>
          <a:lstStyle>
            <a:lvl1pPr algn="l">
              <a:defRPr sz="1800">
                <a:latin typeface="Avenir Roman" panose="02000503020000020003" pitchFamily="2" charset="0"/>
              </a:defRPr>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768350" y="3041790"/>
            <a:ext cx="7597887" cy="832787"/>
          </a:xfrm>
        </p:spPr>
        <p:txBody>
          <a:bodyPr anchor="ctr"/>
          <a:lstStyle>
            <a:lvl1pPr marL="0" indent="0">
              <a:buNone/>
              <a:defRPr sz="1200">
                <a:latin typeface="Avenir Roman" panose="02000503020000020003" pitchFamily="2" charset="0"/>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el estilo de texto del patrón</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ítulo y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514350" y="1177302"/>
            <a:ext cx="8115300" cy="3354369"/>
          </a:xfrm>
        </p:spPr>
        <p:txBody>
          <a:bodyPr>
            <a:normAutofit/>
          </a:bodyPr>
          <a:lstStyle>
            <a:lvl1pPr algn="ctr">
              <a:defRPr sz="1500">
                <a:solidFill>
                  <a:schemeClr val="tx1"/>
                </a:solidFill>
                <a:latin typeface="Avenir Roman" panose="02000503020000020003" pitchFamily="2" charset="0"/>
              </a:defRPr>
            </a:lvl1pPr>
            <a:lvl2pPr algn="ctr">
              <a:defRPr>
                <a:solidFill>
                  <a:schemeClr val="tx1"/>
                </a:solidFill>
              </a:defRPr>
            </a:lvl2pPr>
            <a:lvl3pPr algn="ctr">
              <a:defRPr>
                <a:solidFill>
                  <a:schemeClr val="tx1"/>
                </a:solidFill>
              </a:defRPr>
            </a:lvl3pPr>
            <a:lvl4pPr algn="ctr">
              <a:defRPr>
                <a:solidFill>
                  <a:schemeClr val="tx1"/>
                </a:solidFill>
              </a:defRPr>
            </a:lvl4pPr>
            <a:lvl5pPr algn="ctr">
              <a:defRPr>
                <a:solidFill>
                  <a:schemeClr val="tx1"/>
                </a:solidFill>
              </a:defRPr>
            </a:lvl5pPr>
          </a:lstStyle>
          <a:p>
            <a:pPr lvl="0"/>
            <a:r>
              <a:rPr lang="es-ES"/>
              <a:t>Haga clic para modificar el estilo de texto del patrón</a:t>
            </a:r>
          </a:p>
        </p:txBody>
      </p:sp>
      <p:sp>
        <p:nvSpPr>
          <p:cNvPr id="21" name="Title 1"/>
          <p:cNvSpPr>
            <a:spLocks noGrp="1"/>
          </p:cNvSpPr>
          <p:nvPr>
            <p:ph type="title" hasCustomPrompt="1"/>
          </p:nvPr>
        </p:nvSpPr>
        <p:spPr>
          <a:xfrm>
            <a:off x="2792349" y="801473"/>
            <a:ext cx="3559302" cy="290004"/>
          </a:xfrm>
        </p:spPr>
        <p:txBody>
          <a:bodyPr anchor="ctr">
            <a:normAutofit/>
          </a:bodyPr>
          <a:lstStyle>
            <a:lvl1pPr algn="ctr">
              <a:defRPr sz="1800">
                <a:solidFill>
                  <a:schemeClr val="tx1"/>
                </a:solidFill>
                <a:latin typeface="Avenir Book" charset="0"/>
                <a:ea typeface="Avenir Book" charset="0"/>
                <a:cs typeface="Avenir Book" charset="0"/>
              </a:defRPr>
            </a:lvl1pPr>
          </a:lstStyle>
          <a:p>
            <a:r>
              <a:rPr lang="es-ES_tradnl" dirty="0"/>
              <a:t>CLIC PARA EDITAR TÍTULO</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768351" y="628119"/>
            <a:ext cx="7613650" cy="2171016"/>
          </a:xfrm>
        </p:spPr>
        <p:txBody>
          <a:bodyPr anchor="ctr">
            <a:normAutofit/>
          </a:bodyPr>
          <a:lstStyle>
            <a:lvl1pPr algn="l">
              <a:defRPr sz="18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977899" y="2805410"/>
            <a:ext cx="7194552" cy="370472"/>
          </a:xfrm>
        </p:spPr>
        <p:txBody>
          <a:bodyPr anchor="t">
            <a:normAutofit/>
          </a:bodyPr>
          <a:lstStyle>
            <a:lvl1pPr marL="0" indent="0">
              <a:buNone/>
              <a:defRPr sz="1050">
                <a:latin typeface="Avenir Roman" panose="02000503020000020003" pitchFamily="2" charset="0"/>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el estilo de texto del patrón</a:t>
            </a:r>
          </a:p>
        </p:txBody>
      </p:sp>
      <p:sp>
        <p:nvSpPr>
          <p:cNvPr id="4" name="Text Placeholder 3"/>
          <p:cNvSpPr>
            <a:spLocks noGrp="1"/>
          </p:cNvSpPr>
          <p:nvPr>
            <p:ph type="body" sz="half" idx="2"/>
          </p:nvPr>
        </p:nvSpPr>
        <p:spPr>
          <a:xfrm>
            <a:off x="768351" y="3300802"/>
            <a:ext cx="7613650" cy="566717"/>
          </a:xfrm>
        </p:spPr>
        <p:txBody>
          <a:bodyPr anchor="ctr">
            <a:normAutofit/>
          </a:bodyPr>
          <a:lstStyle>
            <a:lvl1pPr marL="0" indent="0">
              <a:buNone/>
              <a:defRPr sz="1200">
                <a:latin typeface="Avenir Roman" panose="02000503020000020003" pitchFamily="2" charset="0"/>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el estilo de texto del patrón</a:t>
            </a:r>
          </a:p>
        </p:txBody>
      </p:sp>
      <p:sp>
        <p:nvSpPr>
          <p:cNvPr id="9" name="TextBox 8"/>
          <p:cNvSpPr txBox="1"/>
          <p:nvPr/>
        </p:nvSpPr>
        <p:spPr>
          <a:xfrm>
            <a:off x="357188" y="778091"/>
            <a:ext cx="457200" cy="487449"/>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0" name="TextBox 9"/>
          <p:cNvSpPr txBox="1"/>
          <p:nvPr/>
        </p:nvSpPr>
        <p:spPr>
          <a:xfrm>
            <a:off x="8238173" y="2251700"/>
            <a:ext cx="457200" cy="487449"/>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768371" y="937512"/>
            <a:ext cx="7609640" cy="2093777"/>
          </a:xfrm>
        </p:spPr>
        <p:txBody>
          <a:bodyPr anchor="b">
            <a:normAutofit/>
          </a:bodyPr>
          <a:lstStyle>
            <a:lvl1pPr algn="l">
              <a:defRPr sz="18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768350" y="3041108"/>
            <a:ext cx="7608491" cy="833469"/>
          </a:xfrm>
        </p:spPr>
        <p:txBody>
          <a:bodyPr anchor="t"/>
          <a:lstStyle>
            <a:lvl1pPr marL="0" indent="0">
              <a:buNone/>
              <a:defRPr sz="1200">
                <a:latin typeface="Avenir Roman" panose="02000503020000020003" pitchFamily="2" charset="0"/>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el estilo de texto del patrón</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2171701" y="635176"/>
            <a:ext cx="6457949" cy="1086858"/>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514350" y="1835577"/>
            <a:ext cx="2592324" cy="514576"/>
          </a:xfrm>
        </p:spPr>
        <p:txBody>
          <a:bodyPr anchor="b">
            <a:noAutofit/>
          </a:bodyPr>
          <a:lstStyle>
            <a:lvl1pPr marL="0" indent="0">
              <a:buNone/>
              <a:defRPr sz="1800" b="0">
                <a:solidFill>
                  <a:schemeClr val="bg1"/>
                </a:solidFill>
                <a:latin typeface="Avenir Roman" panose="02000503020000020003" pitchFamily="2"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8" name="Text Placeholder 3"/>
          <p:cNvSpPr>
            <a:spLocks noGrp="1"/>
          </p:cNvSpPr>
          <p:nvPr>
            <p:ph type="body" sz="half" idx="15"/>
          </p:nvPr>
        </p:nvSpPr>
        <p:spPr>
          <a:xfrm>
            <a:off x="514349" y="2421143"/>
            <a:ext cx="2592324" cy="276254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el estilo de texto del patrón</a:t>
            </a:r>
          </a:p>
        </p:txBody>
      </p:sp>
      <p:sp>
        <p:nvSpPr>
          <p:cNvPr id="9" name="Text Placeholder 4"/>
          <p:cNvSpPr>
            <a:spLocks noGrp="1"/>
          </p:cNvSpPr>
          <p:nvPr>
            <p:ph type="body" sz="quarter" idx="3"/>
          </p:nvPr>
        </p:nvSpPr>
        <p:spPr>
          <a:xfrm>
            <a:off x="3276600" y="1834954"/>
            <a:ext cx="2592324" cy="52225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10" name="Text Placeholder 3"/>
          <p:cNvSpPr>
            <a:spLocks noGrp="1"/>
          </p:cNvSpPr>
          <p:nvPr>
            <p:ph type="body" sz="half" idx="16"/>
          </p:nvPr>
        </p:nvSpPr>
        <p:spPr>
          <a:xfrm>
            <a:off x="3275144" y="2420728"/>
            <a:ext cx="2592324" cy="276294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el estilo de texto del patrón</a:t>
            </a:r>
          </a:p>
        </p:txBody>
      </p:sp>
      <p:sp>
        <p:nvSpPr>
          <p:cNvPr id="11" name="Text Placeholder 4"/>
          <p:cNvSpPr>
            <a:spLocks noGrp="1"/>
          </p:cNvSpPr>
          <p:nvPr>
            <p:ph type="body" sz="quarter" idx="13"/>
          </p:nvPr>
        </p:nvSpPr>
        <p:spPr>
          <a:xfrm>
            <a:off x="6038850" y="1827896"/>
            <a:ext cx="2592324" cy="52225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12" name="Text Placeholder 3"/>
          <p:cNvSpPr>
            <a:spLocks noGrp="1"/>
          </p:cNvSpPr>
          <p:nvPr>
            <p:ph type="body" sz="half" idx="17"/>
          </p:nvPr>
        </p:nvSpPr>
        <p:spPr>
          <a:xfrm>
            <a:off x="6038851" y="2421143"/>
            <a:ext cx="2592324" cy="276254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el estilo de texto del patrón</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2171701" y="635176"/>
            <a:ext cx="6457949" cy="10798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516463" y="3493471"/>
            <a:ext cx="2588687" cy="569129"/>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20" name="Picture Placeholder 2"/>
          <p:cNvSpPr>
            <a:spLocks noGrp="1" noChangeAspect="1"/>
          </p:cNvSpPr>
          <p:nvPr>
            <p:ph type="pic" idx="15"/>
          </p:nvPr>
        </p:nvSpPr>
        <p:spPr>
          <a:xfrm>
            <a:off x="516463" y="1969047"/>
            <a:ext cx="2588687" cy="1270353"/>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s-ES" dirty="0"/>
              <a:t>Haga clic en el icono para agregar una imagen</a:t>
            </a:r>
            <a:endParaRPr lang="en-US" dirty="0"/>
          </a:p>
        </p:txBody>
      </p:sp>
      <p:sp>
        <p:nvSpPr>
          <p:cNvPr id="21" name="Text Placeholder 3"/>
          <p:cNvSpPr>
            <a:spLocks noGrp="1"/>
          </p:cNvSpPr>
          <p:nvPr>
            <p:ph type="body" sz="half" idx="18"/>
          </p:nvPr>
        </p:nvSpPr>
        <p:spPr>
          <a:xfrm>
            <a:off x="516463" y="4062599"/>
            <a:ext cx="2588687" cy="112107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el estilo de texto del patrón</a:t>
            </a:r>
          </a:p>
        </p:txBody>
      </p:sp>
      <p:sp>
        <p:nvSpPr>
          <p:cNvPr id="22" name="Text Placeholder 4"/>
          <p:cNvSpPr>
            <a:spLocks noGrp="1"/>
          </p:cNvSpPr>
          <p:nvPr>
            <p:ph type="body" sz="quarter" idx="3"/>
          </p:nvPr>
        </p:nvSpPr>
        <p:spPr>
          <a:xfrm>
            <a:off x="3280698" y="3493471"/>
            <a:ext cx="2586701" cy="569129"/>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23" name="Picture Placeholder 2"/>
          <p:cNvSpPr>
            <a:spLocks noGrp="1" noChangeAspect="1"/>
          </p:cNvSpPr>
          <p:nvPr>
            <p:ph type="pic" idx="21"/>
          </p:nvPr>
        </p:nvSpPr>
        <p:spPr>
          <a:xfrm>
            <a:off x="3280697" y="1969047"/>
            <a:ext cx="2586702" cy="1270353"/>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s-ES" dirty="0"/>
              <a:t>Haga clic en el icono para agregar una imagen</a:t>
            </a:r>
            <a:endParaRPr lang="en-US" dirty="0"/>
          </a:p>
        </p:txBody>
      </p:sp>
      <p:sp>
        <p:nvSpPr>
          <p:cNvPr id="24" name="Text Placeholder 3"/>
          <p:cNvSpPr>
            <a:spLocks noGrp="1"/>
          </p:cNvSpPr>
          <p:nvPr>
            <p:ph type="body" sz="half" idx="19"/>
          </p:nvPr>
        </p:nvSpPr>
        <p:spPr>
          <a:xfrm>
            <a:off x="3280699" y="4062598"/>
            <a:ext cx="2586701" cy="112107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el estilo de texto del patrón</a:t>
            </a:r>
          </a:p>
        </p:txBody>
      </p:sp>
      <p:sp>
        <p:nvSpPr>
          <p:cNvPr id="25" name="Text Placeholder 4"/>
          <p:cNvSpPr>
            <a:spLocks noGrp="1"/>
          </p:cNvSpPr>
          <p:nvPr>
            <p:ph type="body" sz="quarter" idx="13"/>
          </p:nvPr>
        </p:nvSpPr>
        <p:spPr>
          <a:xfrm>
            <a:off x="6037299" y="3493471"/>
            <a:ext cx="2592352" cy="569129"/>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26" name="Picture Placeholder 2"/>
          <p:cNvSpPr>
            <a:spLocks noGrp="1" noChangeAspect="1"/>
          </p:cNvSpPr>
          <p:nvPr>
            <p:ph type="pic" idx="22"/>
          </p:nvPr>
        </p:nvSpPr>
        <p:spPr>
          <a:xfrm>
            <a:off x="6037391" y="1969047"/>
            <a:ext cx="2585909" cy="1270353"/>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s-ES" dirty="0"/>
              <a:t>Haga clic en el icono para agregar una imagen</a:t>
            </a:r>
            <a:endParaRPr lang="en-US" dirty="0"/>
          </a:p>
        </p:txBody>
      </p:sp>
      <p:sp>
        <p:nvSpPr>
          <p:cNvPr id="27" name="Text Placeholder 3"/>
          <p:cNvSpPr>
            <a:spLocks noGrp="1"/>
          </p:cNvSpPr>
          <p:nvPr>
            <p:ph type="body" sz="half" idx="20"/>
          </p:nvPr>
        </p:nvSpPr>
        <p:spPr>
          <a:xfrm>
            <a:off x="6037299" y="4062596"/>
            <a:ext cx="2589334" cy="112107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el estilo de texto del patrón</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200">
                <a:latin typeface="Avenir Roman" panose="02000503020000020003" pitchFamily="2" charset="0"/>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514350" y="1829308"/>
            <a:ext cx="8115300" cy="3354369"/>
          </a:xfrm>
        </p:spPr>
        <p:txBody>
          <a:bodyPr vert="eaVert">
            <a:normAutofit/>
          </a:bodyPr>
          <a:lstStyle>
            <a:lvl1pPr>
              <a:defRPr sz="1400">
                <a:latin typeface="Avenir Roman" panose="02000503020000020003" pitchFamily="2" charset="0"/>
              </a:defRPr>
            </a:lvl1pPr>
          </a:lstStyle>
          <a:p>
            <a:pPr lvl="0"/>
            <a:r>
              <a:rPr lang="es-ES"/>
              <a:t>Haga clic para modificar el estilo de texto del patrón</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6600" y="621061"/>
            <a:ext cx="1543050" cy="3253515"/>
          </a:xfrm>
        </p:spPr>
        <p:txBody>
          <a:bodyPr vert="eaVert">
            <a:normAutofit/>
          </a:bodyPr>
          <a:lstStyle>
            <a:lvl1pPr algn="l">
              <a:defRPr sz="1800"/>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768350" y="621062"/>
            <a:ext cx="6153151" cy="3253515"/>
          </a:xfrm>
        </p:spPr>
        <p:txBody>
          <a:bodyPr vert="eaVert">
            <a:normAutofit/>
          </a:bodyPr>
          <a:lstStyle>
            <a:lvl1pPr>
              <a:defRPr sz="1300"/>
            </a:lvl1pPr>
          </a:lstStyle>
          <a:p>
            <a:pPr lvl="0"/>
            <a:r>
              <a:rPr lang="es-ES"/>
              <a:t>Haga clic para modificar el estilo de texto del patrón</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lvl1pPr>
              <a:defRPr sz="2800">
                <a:latin typeface="Avenir Roman" panose="02000503020000020003" pitchFamily="2" charset="0"/>
              </a:defRPr>
            </a:lvl1pPr>
          </a:lstStyle>
          <a:p>
            <a:r>
              <a:rPr lang="es-ES"/>
              <a:t>Haga clic para modificar el estilo de título del patrón</a:t>
            </a:r>
            <a:endParaRPr lang="es-ES_tradnl" dirty="0"/>
          </a:p>
        </p:txBody>
      </p:sp>
    </p:spTree>
    <p:extLst>
      <p:ext uri="{BB962C8B-B14F-4D97-AF65-F5344CB8AC3E}">
        <p14:creationId xmlns:p14="http://schemas.microsoft.com/office/powerpoint/2010/main" val="20532148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5_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4_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4FABE93-2409-0348-9128-2EFFCB712533}" type="datetimeFigureOut">
              <a:rPr lang="es-ES_tradnl" smtClean="0"/>
              <a:t>19/02/2022</a:t>
            </a:fld>
            <a:endParaRPr lang="es-ES_tradnl"/>
          </a:p>
        </p:txBody>
      </p:sp>
      <p:sp>
        <p:nvSpPr>
          <p:cNvPr id="4" name="Footer Placeholder 3"/>
          <p:cNvSpPr>
            <a:spLocks noGrp="1"/>
          </p:cNvSpPr>
          <p:nvPr>
            <p:ph type="ftr" sz="quarter" idx="11"/>
          </p:nvPr>
        </p:nvSpPr>
        <p:spPr/>
        <p:txBody>
          <a:bodyPr/>
          <a:lstStyle/>
          <a:p>
            <a:endParaRPr lang="es-ES_tradnl"/>
          </a:p>
        </p:txBody>
      </p:sp>
      <p:sp>
        <p:nvSpPr>
          <p:cNvPr id="5" name="Slide Number Placeholder 4"/>
          <p:cNvSpPr>
            <a:spLocks noGrp="1"/>
          </p:cNvSpPr>
          <p:nvPr>
            <p:ph type="sldNum" sz="quarter" idx="12"/>
          </p:nvPr>
        </p:nvSpPr>
        <p:spPr/>
        <p:txBody>
          <a:bodyPr/>
          <a:lstStyle/>
          <a:p>
            <a:fld id="{C3F841C6-DDBC-8C48-8465-DC4627CD1B9C}" type="slidenum">
              <a:rPr lang="es-ES_tradnl" smtClean="0"/>
              <a:t>‹Nº›</a:t>
            </a:fld>
            <a:endParaRPr lang="es-ES_tradnl"/>
          </a:p>
        </p:txBody>
      </p:sp>
    </p:spTree>
    <p:extLst>
      <p:ext uri="{BB962C8B-B14F-4D97-AF65-F5344CB8AC3E}">
        <p14:creationId xmlns:p14="http://schemas.microsoft.com/office/powerpoint/2010/main" val="731992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4476" y="3997181"/>
            <a:ext cx="2738628" cy="764457"/>
          </a:xfrm>
        </p:spPr>
        <p:txBody>
          <a:bodyPr anchor="t">
            <a:noAutofit/>
          </a:bodyPr>
          <a:lstStyle>
            <a:lvl1pPr algn="r">
              <a:defRPr sz="1800">
                <a:solidFill>
                  <a:schemeClr val="tx1"/>
                </a:solidFill>
                <a:latin typeface="Avenir Roman" panose="02000503020000020003" pitchFamily="2" charset="0"/>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5939028" y="4829043"/>
            <a:ext cx="2894076" cy="584205"/>
          </a:xfrm>
        </p:spPr>
        <p:txBody>
          <a:bodyPr>
            <a:normAutofit/>
          </a:bodyPr>
          <a:lstStyle>
            <a:lvl1pPr marL="0" indent="0" algn="r">
              <a:buNone/>
              <a:defRPr sz="1400">
                <a:solidFill>
                  <a:schemeClr val="tx1"/>
                </a:solidFill>
                <a:latin typeface="Avenir Roman" panose="02000503020000020003"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cxnSp>
        <p:nvCxnSpPr>
          <p:cNvPr id="6" name="Conector recto 5"/>
          <p:cNvCxnSpPr/>
          <p:nvPr/>
        </p:nvCxnSpPr>
        <p:spPr>
          <a:xfrm>
            <a:off x="8833104" y="3981279"/>
            <a:ext cx="0" cy="76445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ítulo y objetos">
    <p:spTree>
      <p:nvGrpSpPr>
        <p:cNvPr id="1" name=""/>
        <p:cNvGrpSpPr/>
        <p:nvPr/>
      </p:nvGrpSpPr>
      <p:grpSpPr>
        <a:xfrm>
          <a:off x="0" y="0"/>
          <a:ext cx="0" cy="0"/>
          <a:chOff x="0" y="0"/>
          <a:chExt cx="0" cy="0"/>
        </a:xfrm>
      </p:grpSpPr>
      <p:sp>
        <p:nvSpPr>
          <p:cNvPr id="3" name="Content Placeholder 2"/>
          <p:cNvSpPr>
            <a:spLocks noGrp="1"/>
          </p:cNvSpPr>
          <p:nvPr>
            <p:ph idx="1"/>
          </p:nvPr>
        </p:nvSpPr>
        <p:spPr>
          <a:xfrm>
            <a:off x="514350" y="994422"/>
            <a:ext cx="8115300" cy="3354369"/>
          </a:xfrm>
        </p:spPr>
        <p:txBody>
          <a:bodyPr/>
          <a:lstStyle>
            <a:lvl1pPr>
              <a:defRPr>
                <a:latin typeface="Avenir Roman" panose="02000503020000020003" pitchFamily="2" charset="0"/>
              </a:defRPr>
            </a:lvl1pPr>
          </a:lstStyle>
          <a:p>
            <a:pPr lvl="0"/>
            <a:r>
              <a:rPr lang="es-ES"/>
              <a:t>Haga clic para modificar el estilo de texto del patrón</a:t>
            </a:r>
          </a:p>
        </p:txBody>
      </p:sp>
      <p:grpSp>
        <p:nvGrpSpPr>
          <p:cNvPr id="18" name="Agrupar 17"/>
          <p:cNvGrpSpPr/>
          <p:nvPr/>
        </p:nvGrpSpPr>
        <p:grpSpPr>
          <a:xfrm>
            <a:off x="0" y="176804"/>
            <a:ext cx="3570136" cy="460350"/>
            <a:chOff x="636180" y="3144980"/>
            <a:chExt cx="4127168" cy="634893"/>
          </a:xfrm>
        </p:grpSpPr>
        <p:sp>
          <p:nvSpPr>
            <p:cNvPr id="19" name="Rectángulo 18"/>
            <p:cNvSpPr/>
            <p:nvPr/>
          </p:nvSpPr>
          <p:spPr>
            <a:xfrm>
              <a:off x="685799" y="3144980"/>
              <a:ext cx="4077549" cy="634893"/>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0" name="Rectángulo 19"/>
            <p:cNvSpPr/>
            <p:nvPr/>
          </p:nvSpPr>
          <p:spPr>
            <a:xfrm>
              <a:off x="636180" y="3144980"/>
              <a:ext cx="49619" cy="634893"/>
            </a:xfrm>
            <a:prstGeom prst="rect">
              <a:avLst/>
            </a:prstGeom>
            <a:solidFill>
              <a:srgbClr val="529D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grpSp>
      <p:sp>
        <p:nvSpPr>
          <p:cNvPr id="21" name="Title 1"/>
          <p:cNvSpPr>
            <a:spLocks noGrp="1"/>
          </p:cNvSpPr>
          <p:nvPr>
            <p:ph type="title" hasCustomPrompt="1"/>
          </p:nvPr>
        </p:nvSpPr>
        <p:spPr>
          <a:xfrm>
            <a:off x="156931" y="261977"/>
            <a:ext cx="3559302" cy="290004"/>
          </a:xfrm>
        </p:spPr>
        <p:txBody>
          <a:bodyPr anchor="ctr">
            <a:normAutofit/>
          </a:bodyPr>
          <a:lstStyle>
            <a:lvl1pPr algn="l">
              <a:defRPr sz="1800">
                <a:solidFill>
                  <a:schemeClr val="tx1"/>
                </a:solidFill>
                <a:latin typeface="Avenir Book" charset="0"/>
                <a:ea typeface="Avenir Book" charset="0"/>
                <a:cs typeface="Avenir Book" charset="0"/>
              </a:defRPr>
            </a:lvl1pPr>
          </a:lstStyle>
          <a:p>
            <a:r>
              <a:rPr lang="es-ES_tradnl" dirty="0"/>
              <a:t>CLIC PARA EDITAR TÍTULO</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9_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4476" y="3997181"/>
            <a:ext cx="2738628" cy="764457"/>
          </a:xfrm>
        </p:spPr>
        <p:txBody>
          <a:bodyPr anchor="t">
            <a:noAutofit/>
          </a:bodyPr>
          <a:lstStyle>
            <a:lvl1pPr algn="r">
              <a:defRPr sz="1800">
                <a:solidFill>
                  <a:schemeClr val="tx1"/>
                </a:solidFill>
                <a:latin typeface="Avenir Roman" panose="02000503020000020003" pitchFamily="2" charset="0"/>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5939028" y="4829043"/>
            <a:ext cx="2894076" cy="584205"/>
          </a:xfrm>
        </p:spPr>
        <p:txBody>
          <a:bodyPr>
            <a:normAutofit/>
          </a:bodyPr>
          <a:lstStyle>
            <a:lvl1pPr marL="0" indent="0" algn="r">
              <a:buNone/>
              <a:defRPr sz="1400">
                <a:solidFill>
                  <a:schemeClr val="tx1"/>
                </a:solidFill>
                <a:latin typeface="Avenir Roman" panose="02000503020000020003"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cxnSp>
        <p:nvCxnSpPr>
          <p:cNvPr id="6" name="Conector recto 5"/>
          <p:cNvCxnSpPr/>
          <p:nvPr/>
        </p:nvCxnSpPr>
        <p:spPr>
          <a:xfrm>
            <a:off x="8833104" y="3981279"/>
            <a:ext cx="0" cy="76445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Encabezado de secció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68350" y="3035615"/>
            <a:ext cx="7867650" cy="796617"/>
          </a:xfrm>
        </p:spPr>
        <p:txBody>
          <a:bodyPr>
            <a:normAutofit/>
          </a:bodyPr>
          <a:lstStyle>
            <a:lvl1pPr marL="0" indent="0" algn="r">
              <a:buNone/>
              <a:defRPr sz="16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s-ES"/>
              <a:t>Haga clic para modificar el estilo de texto del patrón</a:t>
            </a:r>
          </a:p>
        </p:txBody>
      </p:sp>
      <p:grpSp>
        <p:nvGrpSpPr>
          <p:cNvPr id="8" name="Agrupar 7"/>
          <p:cNvGrpSpPr/>
          <p:nvPr/>
        </p:nvGrpSpPr>
        <p:grpSpPr>
          <a:xfrm>
            <a:off x="0" y="176804"/>
            <a:ext cx="3570136" cy="460350"/>
            <a:chOff x="636180" y="3144980"/>
            <a:chExt cx="4127168" cy="634893"/>
          </a:xfrm>
        </p:grpSpPr>
        <p:sp>
          <p:nvSpPr>
            <p:cNvPr id="10" name="Rectángulo 9"/>
            <p:cNvSpPr/>
            <p:nvPr/>
          </p:nvSpPr>
          <p:spPr>
            <a:xfrm>
              <a:off x="685799" y="3144980"/>
              <a:ext cx="4077549" cy="634893"/>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1" name="Rectángulo 10"/>
            <p:cNvSpPr/>
            <p:nvPr/>
          </p:nvSpPr>
          <p:spPr>
            <a:xfrm>
              <a:off x="636180" y="3144980"/>
              <a:ext cx="49619" cy="634893"/>
            </a:xfrm>
            <a:prstGeom prst="rect">
              <a:avLst/>
            </a:prstGeom>
            <a:solidFill>
              <a:srgbClr val="529D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grpSp>
      <p:sp>
        <p:nvSpPr>
          <p:cNvPr id="12" name="Title 1"/>
          <p:cNvSpPr>
            <a:spLocks noGrp="1"/>
          </p:cNvSpPr>
          <p:nvPr>
            <p:ph type="title" hasCustomPrompt="1"/>
          </p:nvPr>
        </p:nvSpPr>
        <p:spPr>
          <a:xfrm>
            <a:off x="156931" y="261977"/>
            <a:ext cx="3559302" cy="290004"/>
          </a:xfrm>
        </p:spPr>
        <p:txBody>
          <a:bodyPr anchor="ctr">
            <a:normAutofit/>
          </a:bodyPr>
          <a:lstStyle>
            <a:lvl1pPr algn="l">
              <a:defRPr sz="1800">
                <a:solidFill>
                  <a:schemeClr val="tx1"/>
                </a:solidFill>
                <a:latin typeface="Avenir Book" charset="0"/>
                <a:ea typeface="Avenir Book" charset="0"/>
                <a:cs typeface="Avenir Book" charset="0"/>
              </a:defRPr>
            </a:lvl1pPr>
          </a:lstStyle>
          <a:p>
            <a:r>
              <a:rPr lang="es-ES_tradnl" dirty="0"/>
              <a:t>CLIC PARA EDITAR TÍTULO</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10_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4476" y="3997181"/>
            <a:ext cx="2738628" cy="764457"/>
          </a:xfrm>
        </p:spPr>
        <p:txBody>
          <a:bodyPr anchor="t">
            <a:noAutofit/>
          </a:bodyPr>
          <a:lstStyle>
            <a:lvl1pPr algn="r">
              <a:defRPr sz="1800">
                <a:solidFill>
                  <a:schemeClr val="tx1"/>
                </a:solidFill>
                <a:latin typeface="Avenir Roman" panose="02000503020000020003" pitchFamily="2" charset="0"/>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5939028" y="4829043"/>
            <a:ext cx="2894076" cy="584205"/>
          </a:xfrm>
        </p:spPr>
        <p:txBody>
          <a:bodyPr>
            <a:normAutofit/>
          </a:bodyPr>
          <a:lstStyle>
            <a:lvl1pPr marL="0" indent="0" algn="r">
              <a:buNone/>
              <a:defRPr sz="1400">
                <a:solidFill>
                  <a:schemeClr val="tx1"/>
                </a:solidFill>
                <a:latin typeface="Avenir Roman" panose="02000503020000020003"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cxnSp>
        <p:nvCxnSpPr>
          <p:cNvPr id="6" name="Conector recto 5"/>
          <p:cNvCxnSpPr/>
          <p:nvPr/>
        </p:nvCxnSpPr>
        <p:spPr>
          <a:xfrm>
            <a:off x="8833104" y="3981279"/>
            <a:ext cx="0" cy="76445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os objetos">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93166" y="780421"/>
            <a:ext cx="3866819" cy="4428303"/>
          </a:xfrm>
        </p:spPr>
        <p:txBody>
          <a:bodyPr>
            <a:normAutofit/>
          </a:bodyPr>
          <a:lstStyle>
            <a:lvl1pPr>
              <a:defRPr sz="1400">
                <a:latin typeface="Avenir Roman" panose="02000503020000020003" pitchFamily="2" charset="0"/>
              </a:defRPr>
            </a:lvl1pPr>
          </a:lstStyle>
          <a:p>
            <a:pPr lvl="0"/>
            <a:r>
              <a:rPr lang="es-ES"/>
              <a:t>Haga clic para modificar el estilo de texto del patrón</a:t>
            </a:r>
          </a:p>
        </p:txBody>
      </p:sp>
      <p:sp>
        <p:nvSpPr>
          <p:cNvPr id="4" name="Content Placeholder 3"/>
          <p:cNvSpPr>
            <a:spLocks noGrp="1"/>
          </p:cNvSpPr>
          <p:nvPr>
            <p:ph sz="half" idx="2"/>
          </p:nvPr>
        </p:nvSpPr>
        <p:spPr>
          <a:xfrm>
            <a:off x="4707966" y="780421"/>
            <a:ext cx="3866819" cy="4428303"/>
          </a:xfrm>
        </p:spPr>
        <p:txBody>
          <a:bodyPr>
            <a:normAutofit/>
          </a:bodyPr>
          <a:lstStyle>
            <a:lvl1pPr>
              <a:defRPr sz="1400">
                <a:latin typeface="Avenir Roman" panose="02000503020000020003" pitchFamily="2" charset="0"/>
              </a:defRPr>
            </a:lvl1pPr>
          </a:lstStyle>
          <a:p>
            <a:pPr lvl="0"/>
            <a:r>
              <a:rPr lang="es-ES"/>
              <a:t>Haga clic para modificar el estilo de texto del patrón</a:t>
            </a:r>
          </a:p>
        </p:txBody>
      </p:sp>
      <p:grpSp>
        <p:nvGrpSpPr>
          <p:cNvPr id="9" name="Agrupar 8"/>
          <p:cNvGrpSpPr/>
          <p:nvPr/>
        </p:nvGrpSpPr>
        <p:grpSpPr>
          <a:xfrm>
            <a:off x="0" y="176804"/>
            <a:ext cx="3570136" cy="460350"/>
            <a:chOff x="636180" y="3144980"/>
            <a:chExt cx="4127168" cy="634893"/>
          </a:xfrm>
        </p:grpSpPr>
        <p:sp>
          <p:nvSpPr>
            <p:cNvPr id="10" name="Rectángulo 9"/>
            <p:cNvSpPr/>
            <p:nvPr/>
          </p:nvSpPr>
          <p:spPr>
            <a:xfrm>
              <a:off x="685799" y="3144980"/>
              <a:ext cx="4077549" cy="634893"/>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1" name="Rectángulo 10"/>
            <p:cNvSpPr/>
            <p:nvPr/>
          </p:nvSpPr>
          <p:spPr>
            <a:xfrm>
              <a:off x="636180" y="3144980"/>
              <a:ext cx="49619" cy="634893"/>
            </a:xfrm>
            <a:prstGeom prst="rect">
              <a:avLst/>
            </a:prstGeom>
            <a:solidFill>
              <a:srgbClr val="529D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grpSp>
      <p:sp>
        <p:nvSpPr>
          <p:cNvPr id="12" name="Title 1"/>
          <p:cNvSpPr>
            <a:spLocks noGrp="1"/>
          </p:cNvSpPr>
          <p:nvPr>
            <p:ph type="title" hasCustomPrompt="1"/>
          </p:nvPr>
        </p:nvSpPr>
        <p:spPr>
          <a:xfrm>
            <a:off x="156931" y="261977"/>
            <a:ext cx="3559302" cy="290004"/>
          </a:xfrm>
        </p:spPr>
        <p:txBody>
          <a:bodyPr anchor="ctr">
            <a:normAutofit/>
          </a:bodyPr>
          <a:lstStyle>
            <a:lvl1pPr algn="l">
              <a:defRPr sz="1800">
                <a:solidFill>
                  <a:schemeClr val="tx1"/>
                </a:solidFill>
                <a:latin typeface="Avenir Book" charset="0"/>
                <a:ea typeface="Avenir Book" charset="0"/>
                <a:cs typeface="Avenir Book" charset="0"/>
              </a:defRPr>
            </a:lvl1pPr>
          </a:lstStyle>
          <a:p>
            <a:r>
              <a:rPr lang="es-ES_tradnl" dirty="0"/>
              <a:t>CLIC PARA EDITAR TÍTULO</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11_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4476" y="3997181"/>
            <a:ext cx="2738628" cy="764457"/>
          </a:xfrm>
        </p:spPr>
        <p:txBody>
          <a:bodyPr anchor="t">
            <a:noAutofit/>
          </a:bodyPr>
          <a:lstStyle>
            <a:lvl1pPr algn="r">
              <a:defRPr sz="1800">
                <a:solidFill>
                  <a:schemeClr val="tx1"/>
                </a:solidFill>
                <a:latin typeface="Avenir Roman" panose="02000503020000020003" pitchFamily="2" charset="0"/>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5939028" y="4829043"/>
            <a:ext cx="2894076" cy="584205"/>
          </a:xfrm>
        </p:spPr>
        <p:txBody>
          <a:bodyPr>
            <a:normAutofit/>
          </a:bodyPr>
          <a:lstStyle>
            <a:lvl1pPr marL="0" indent="0" algn="r">
              <a:buNone/>
              <a:defRPr sz="1400">
                <a:solidFill>
                  <a:schemeClr val="tx1"/>
                </a:solidFill>
                <a:latin typeface="Avenir Roman" panose="02000503020000020003"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cxnSp>
        <p:nvCxnSpPr>
          <p:cNvPr id="6" name="Conector recto 5"/>
          <p:cNvCxnSpPr/>
          <p:nvPr/>
        </p:nvCxnSpPr>
        <p:spPr>
          <a:xfrm>
            <a:off x="8833104" y="3981279"/>
            <a:ext cx="0" cy="76445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71700" y="637154"/>
            <a:ext cx="6457950" cy="1077823"/>
          </a:xfrm>
          <a:prstGeom prst="rect">
            <a:avLst/>
          </a:prstGeom>
        </p:spPr>
        <p:txBody>
          <a:bodyPr vert="horz" lIns="91440" tIns="45720" rIns="91440" bIns="45720" rtlCol="0" anchor="ctr">
            <a:normAutofit/>
          </a:bodyPr>
          <a:lstStyle/>
          <a:p>
            <a:r>
              <a:rPr lang="es-ES_tradnl" dirty="0"/>
              <a:t>Clic para editar título</a:t>
            </a:r>
            <a:endParaRPr lang="en-US" dirty="0"/>
          </a:p>
        </p:txBody>
      </p:sp>
      <p:sp>
        <p:nvSpPr>
          <p:cNvPr id="3" name="Text Placeholder 2"/>
          <p:cNvSpPr>
            <a:spLocks noGrp="1"/>
          </p:cNvSpPr>
          <p:nvPr>
            <p:ph type="body" idx="1"/>
          </p:nvPr>
        </p:nvSpPr>
        <p:spPr>
          <a:xfrm>
            <a:off x="514350" y="1829309"/>
            <a:ext cx="8115300" cy="3354369"/>
          </a:xfrm>
          <a:prstGeom prst="rect">
            <a:avLst/>
          </a:prstGeom>
        </p:spPr>
        <p:txBody>
          <a:bodyPr vert="horz" lIns="91440" tIns="45720" rIns="91440" bIns="45720" rtlCol="0">
            <a:normAutofit/>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Tree>
    <p:extLst>
      <p:ext uri="{BB962C8B-B14F-4D97-AF65-F5344CB8AC3E}">
        <p14:creationId xmlns:p14="http://schemas.microsoft.com/office/powerpoint/2010/main" val="1541956311"/>
      </p:ext>
    </p:extLst>
  </p:cSld>
  <p:clrMap bg1="dk1" tx1="lt1" bg2="dk2" tx2="lt2" accent1="accent1" accent2="accent2" accent3="accent3" accent4="accent4" accent5="accent5" accent6="accent6" hlink="hlink" folHlink="folHlink"/>
  <p:sldLayoutIdLst>
    <p:sldLayoutId id="2147483812" r:id="rId1"/>
    <p:sldLayoutId id="2147483844" r:id="rId2"/>
    <p:sldLayoutId id="2147483829" r:id="rId3"/>
    <p:sldLayoutId id="2147483813" r:id="rId4"/>
    <p:sldLayoutId id="2147483837" r:id="rId5"/>
    <p:sldLayoutId id="2147483814" r:id="rId6"/>
    <p:sldLayoutId id="2147483838" r:id="rId7"/>
    <p:sldLayoutId id="2147483815" r:id="rId8"/>
    <p:sldLayoutId id="2147483839" r:id="rId9"/>
    <p:sldLayoutId id="2147483816" r:id="rId10"/>
    <p:sldLayoutId id="2147483840" r:id="rId11"/>
    <p:sldLayoutId id="2147483817" r:id="rId12"/>
    <p:sldLayoutId id="2147483834" r:id="rId13"/>
    <p:sldLayoutId id="2147483818" r:id="rId14"/>
    <p:sldLayoutId id="2147483841" r:id="rId15"/>
    <p:sldLayoutId id="2147483819" r:id="rId16"/>
    <p:sldLayoutId id="2147483820" r:id="rId17"/>
    <p:sldLayoutId id="2147483821" r:id="rId18"/>
    <p:sldLayoutId id="2147483822" r:id="rId19"/>
    <p:sldLayoutId id="2147483823" r:id="rId20"/>
    <p:sldLayoutId id="2147483824" r:id="rId21"/>
    <p:sldLayoutId id="2147483825" r:id="rId22"/>
    <p:sldLayoutId id="2147483826" r:id="rId23"/>
    <p:sldLayoutId id="2147483827" r:id="rId24"/>
    <p:sldLayoutId id="2147483828" r:id="rId25"/>
    <p:sldLayoutId id="2147483845" r:id="rId26"/>
    <p:sldLayoutId id="2147483843" r:id="rId27"/>
    <p:sldLayoutId id="2147483842" r:id="rId28"/>
    <p:sldLayoutId id="2147483846" r:id="rId29"/>
  </p:sldLayoutIdLst>
  <p:txStyles>
    <p:titleStyle>
      <a:lvl1pPr algn="r" defTabSz="685800" rtl="0" eaLnBrk="1" latinLnBrk="0" hangingPunct="1">
        <a:lnSpc>
          <a:spcPct val="90000"/>
        </a:lnSpc>
        <a:spcBef>
          <a:spcPct val="0"/>
        </a:spcBef>
        <a:buNone/>
        <a:defRPr sz="3000" kern="1200" cap="all" baseline="0">
          <a:solidFill>
            <a:schemeClr val="bg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bg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bg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bg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bg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soapui.org/getting-started/installing-soapui.html" TargetMode="External"/><Relationship Id="rId2" Type="http://schemas.openxmlformats.org/officeDocument/2006/relationships/hyperlink" Target="https://www.soapui.org/downloads/soapui.html" TargetMode="Externa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 Target="slide2.xml"/><Relationship Id="rId1" Type="http://schemas.openxmlformats.org/officeDocument/2006/relationships/slideLayout" Target="../slideLayouts/slideLayout29.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9.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 Target="slide2.xml"/><Relationship Id="rId1" Type="http://schemas.openxmlformats.org/officeDocument/2006/relationships/slideLayout" Target="../slideLayouts/slideLayout29.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 Target="slide2.xml"/><Relationship Id="rId1" Type="http://schemas.openxmlformats.org/officeDocument/2006/relationships/slideLayout" Target="../slideLayouts/slideLayout29.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 Target="slide2.xml"/><Relationship Id="rId1" Type="http://schemas.openxmlformats.org/officeDocument/2006/relationships/slideLayout" Target="../slideLayouts/slideLayout29.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2.xml"/><Relationship Id="rId4" Type="http://schemas.openxmlformats.org/officeDocument/2006/relationships/image" Target="../media/image41.png"/></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petstore.swagger.io/" TargetMode="Externa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12.xml"/><Relationship Id="rId4" Type="http://schemas.openxmlformats.org/officeDocument/2006/relationships/image" Target="../media/image64.png"/></Relationships>
</file>

<file path=ppt/slides/_rels/slide46.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12.xml"/><Relationship Id="rId4" Type="http://schemas.openxmlformats.org/officeDocument/2006/relationships/image" Target="../media/image6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3" Type="http://schemas.openxmlformats.org/officeDocument/2006/relationships/hyperlink" Target="https://www.soapui.org/docs/functional-testing/validating-messages/getting-started-with-assertions.html#2-1-Property-Content-Category" TargetMode="External"/><Relationship Id="rId2" Type="http://schemas.openxmlformats.org/officeDocument/2006/relationships/image" Target="../media/image78.png"/><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49023" y="3044415"/>
            <a:ext cx="4303578" cy="567304"/>
          </a:xfrm>
        </p:spPr>
        <p:txBody>
          <a:bodyPr/>
          <a:lstStyle/>
          <a:p>
            <a:r>
              <a:rPr lang="es-CO" sz="2200" dirty="0">
                <a:solidFill>
                  <a:schemeClr val="bg2">
                    <a:lumMod val="20000"/>
                    <a:lumOff val="80000"/>
                  </a:schemeClr>
                </a:solidFill>
              </a:rPr>
              <a:t>CAPACITACIÓN DEL PROCESO DE EJECUCIÓN CON SOAP UI</a:t>
            </a:r>
          </a:p>
        </p:txBody>
      </p:sp>
    </p:spTree>
    <p:extLst>
      <p:ext uri="{BB962C8B-B14F-4D97-AF65-F5344CB8AC3E}">
        <p14:creationId xmlns:p14="http://schemas.microsoft.com/office/powerpoint/2010/main" val="878991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2"/>
          <p:cNvSpPr txBox="1">
            <a:spLocks/>
          </p:cNvSpPr>
          <p:nvPr/>
        </p:nvSpPr>
        <p:spPr>
          <a:xfrm>
            <a:off x="1452282" y="304800"/>
            <a:ext cx="6078071" cy="786677"/>
          </a:xfrm>
          <a:prstGeom prst="rect">
            <a:avLst/>
          </a:prstGeom>
        </p:spPr>
        <p:txBody>
          <a:bodyPr>
            <a:noAutofit/>
          </a:bodyPr>
          <a:lstStyle>
            <a:lvl1pPr algn="r" defTabSz="685800" rtl="0" eaLnBrk="1" latinLnBrk="0" hangingPunct="1">
              <a:lnSpc>
                <a:spcPct val="90000"/>
              </a:lnSpc>
              <a:spcBef>
                <a:spcPct val="0"/>
              </a:spcBef>
              <a:buNone/>
              <a:defRPr sz="3000" kern="1200" cap="all" baseline="0">
                <a:solidFill>
                  <a:schemeClr val="bg1"/>
                </a:solidFill>
                <a:latin typeface="+mj-lt"/>
                <a:ea typeface="+mj-ea"/>
                <a:cs typeface="+mj-cs"/>
              </a:defRPr>
            </a:lvl1pPr>
          </a:lstStyle>
          <a:p>
            <a:pPr algn="ctr"/>
            <a:r>
              <a:rPr lang="es-CO" sz="3600" dirty="0"/>
              <a:t>DESCARGA DE Soap UI</a:t>
            </a:r>
          </a:p>
        </p:txBody>
      </p:sp>
      <p:sp>
        <p:nvSpPr>
          <p:cNvPr id="3" name="Marcador de contenido 1"/>
          <p:cNvSpPr txBox="1">
            <a:spLocks/>
          </p:cNvSpPr>
          <p:nvPr/>
        </p:nvSpPr>
        <p:spPr>
          <a:xfrm>
            <a:off x="433667" y="1320737"/>
            <a:ext cx="8115300" cy="33543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bg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bg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bg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bg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a:lstStyle>
          <a:p>
            <a:pPr marL="0" indent="0">
              <a:buFont typeface="Arial" panose="020B0604020202020204" pitchFamily="34" charset="0"/>
              <a:buNone/>
            </a:pPr>
            <a:r>
              <a:rPr lang="es-CO" dirty="0"/>
              <a:t>Para empezar dirígete a:</a:t>
            </a:r>
          </a:p>
          <a:p>
            <a:pPr marL="0" indent="0">
              <a:buFont typeface="Arial" panose="020B0604020202020204" pitchFamily="34" charset="0"/>
              <a:buNone/>
            </a:pPr>
            <a:r>
              <a:rPr lang="es-CO" dirty="0">
                <a:solidFill>
                  <a:schemeClr val="accent2">
                    <a:lumMod val="60000"/>
                    <a:lumOff val="40000"/>
                  </a:schemeClr>
                </a:solidFill>
                <a:hlinkClick r:id="rId2"/>
              </a:rPr>
              <a:t>https://www.soapui.org/downloads/soapui.html</a:t>
            </a:r>
            <a:endParaRPr lang="es-CO" dirty="0">
              <a:solidFill>
                <a:schemeClr val="accent2">
                  <a:lumMod val="60000"/>
                  <a:lumOff val="40000"/>
                </a:schemeClr>
              </a:solidFill>
            </a:endParaRPr>
          </a:p>
          <a:p>
            <a:pPr marL="0" indent="0">
              <a:buFont typeface="Arial" panose="020B0604020202020204" pitchFamily="34" charset="0"/>
              <a:buNone/>
            </a:pPr>
            <a:endParaRPr lang="es-CO" dirty="0"/>
          </a:p>
          <a:p>
            <a:pPr marL="0" indent="0">
              <a:buFont typeface="Arial" panose="020B0604020202020204" pitchFamily="34" charset="0"/>
              <a:buNone/>
            </a:pPr>
            <a:r>
              <a:rPr lang="es-CO" dirty="0"/>
              <a:t>SoapUI cuenta con una versión gratuita (SoapUI) y otra de pago (SoapUI PRO) escoge la versión de acuerdo a tus necesidades.</a:t>
            </a:r>
          </a:p>
          <a:p>
            <a:pPr marL="0" indent="0">
              <a:buFont typeface="Arial" panose="020B0604020202020204" pitchFamily="34" charset="0"/>
              <a:buNone/>
            </a:pPr>
            <a:endParaRPr lang="es-CO" dirty="0"/>
          </a:p>
          <a:p>
            <a:pPr marL="0" indent="0">
              <a:buFont typeface="Arial" panose="020B0604020202020204" pitchFamily="34" charset="0"/>
              <a:buNone/>
            </a:pPr>
            <a:r>
              <a:rPr lang="es-CO" dirty="0"/>
              <a:t>El proceso de instalación es muy sencillo, a continuación se deja un link en cual se especifica el proceso a seguir para cada sistema operativo:</a:t>
            </a:r>
          </a:p>
          <a:p>
            <a:pPr marL="0" indent="0">
              <a:buFont typeface="Arial" panose="020B0604020202020204" pitchFamily="34" charset="0"/>
              <a:buNone/>
            </a:pPr>
            <a:endParaRPr lang="es-CO" dirty="0">
              <a:hlinkClick r:id="rId3"/>
            </a:endParaRPr>
          </a:p>
          <a:p>
            <a:pPr marL="0" indent="0">
              <a:buFont typeface="Arial" panose="020B0604020202020204" pitchFamily="34" charset="0"/>
              <a:buNone/>
            </a:pPr>
            <a:r>
              <a:rPr lang="es-CO" dirty="0">
                <a:hlinkClick r:id="rId3"/>
              </a:rPr>
              <a:t>https://www.soapui.org/getting-started/installing-soapui.html</a:t>
            </a:r>
            <a:endParaRPr lang="es-CO" dirty="0"/>
          </a:p>
          <a:p>
            <a:pPr marL="0" indent="0">
              <a:buFont typeface="Arial" panose="020B0604020202020204" pitchFamily="34" charset="0"/>
              <a:buNone/>
            </a:pPr>
            <a:endParaRPr lang="es-CO" dirty="0"/>
          </a:p>
          <a:p>
            <a:pPr marL="0" indent="0">
              <a:buFont typeface="Arial" panose="020B0604020202020204" pitchFamily="34" charset="0"/>
              <a:buNone/>
            </a:pPr>
            <a:endParaRPr lang="es-CO" dirty="0"/>
          </a:p>
          <a:p>
            <a:pPr marL="0" indent="0">
              <a:buFont typeface="Arial" panose="020B0604020202020204" pitchFamily="34" charset="0"/>
              <a:buNone/>
            </a:pPr>
            <a:endParaRPr lang="es-CO" dirty="0">
              <a:solidFill>
                <a:schemeClr val="accent2">
                  <a:lumMod val="60000"/>
                  <a:lumOff val="40000"/>
                </a:schemeClr>
              </a:solidFill>
            </a:endParaRPr>
          </a:p>
          <a:p>
            <a:pPr marL="0" indent="0">
              <a:buFont typeface="Arial" panose="020B0604020202020204" pitchFamily="34" charset="0"/>
              <a:buNone/>
            </a:pPr>
            <a:endParaRPr lang="es-CO" dirty="0"/>
          </a:p>
          <a:p>
            <a:pPr marL="0" indent="0">
              <a:buFont typeface="Arial" panose="020B0604020202020204" pitchFamily="34" charset="0"/>
              <a:buNone/>
            </a:pPr>
            <a:endParaRPr lang="es-CO" dirty="0"/>
          </a:p>
        </p:txBody>
      </p:sp>
    </p:spTree>
    <p:extLst>
      <p:ext uri="{BB962C8B-B14F-4D97-AF65-F5344CB8AC3E}">
        <p14:creationId xmlns:p14="http://schemas.microsoft.com/office/powerpoint/2010/main" val="432788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7259"/>
            <a:ext cx="6480720" cy="658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SOAPUI</a:t>
            </a:r>
          </a:p>
        </p:txBody>
      </p:sp>
      <p:cxnSp>
        <p:nvCxnSpPr>
          <p:cNvPr id="9" name="Conector recto 8"/>
          <p:cNvCxnSpPr/>
          <p:nvPr/>
        </p:nvCxnSpPr>
        <p:spPr>
          <a:xfrm>
            <a:off x="467544" y="727338"/>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5" y="788607"/>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a:solidFill>
                  <a:schemeClr val="tx1"/>
                </a:solidFill>
              </a:rPr>
              <a:t>Buscar en el navegador </a:t>
            </a:r>
            <a:r>
              <a:rPr lang="es-ES" sz="1600" kern="0" dirty="0" err="1">
                <a:solidFill>
                  <a:schemeClr val="tx1"/>
                </a:solidFill>
              </a:rPr>
              <a:t>soapUI</a:t>
            </a:r>
            <a:r>
              <a:rPr lang="es-ES" sz="1600" kern="0" dirty="0">
                <a:solidFill>
                  <a:schemeClr val="tx1"/>
                </a:solidFill>
              </a:rPr>
              <a:t> </a:t>
            </a:r>
            <a:r>
              <a:rPr lang="es-ES" sz="1600" kern="0" dirty="0" err="1">
                <a:solidFill>
                  <a:schemeClr val="tx1"/>
                </a:solidFill>
              </a:rPr>
              <a:t>download</a:t>
            </a:r>
            <a:r>
              <a:rPr lang="es-ES" sz="1600" kern="0" dirty="0">
                <a:solidFill>
                  <a:schemeClr val="tx1"/>
                </a:solidFill>
              </a:rPr>
              <a:t> y elegir la primera </a:t>
            </a:r>
            <a:r>
              <a:rPr lang="es-ES" sz="1600" kern="0" dirty="0" err="1">
                <a:solidFill>
                  <a:schemeClr val="tx1"/>
                </a:solidFill>
              </a:rPr>
              <a:t>opcion</a:t>
            </a:r>
            <a:endParaRPr lang="es-ES" sz="1600" kern="0" dirty="0">
              <a:solidFill>
                <a:schemeClr val="tx1"/>
              </a:solidFill>
            </a:endParaRPr>
          </a:p>
        </p:txBody>
      </p:sp>
      <p:sp useBgFill="1">
        <p:nvSpPr>
          <p:cNvPr id="11" name="Rectángulo 10">
            <a:hlinkClick r:id="rId2" action="ppaction://hlinksldjump"/>
          </p:cNvPr>
          <p:cNvSpPr/>
          <p:nvPr/>
        </p:nvSpPr>
        <p:spPr>
          <a:xfrm>
            <a:off x="7992932" y="109474"/>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1" y="765394"/>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a:solidFill>
                  <a:schemeClr val="tx1"/>
                </a:solidFill>
              </a:rPr>
              <a:t>Descargar la versión open </a:t>
            </a:r>
            <a:r>
              <a:rPr lang="es-ES" sz="1600" kern="0" dirty="0" err="1">
                <a:solidFill>
                  <a:schemeClr val="tx1"/>
                </a:solidFill>
              </a:rPr>
              <a:t>source</a:t>
            </a:r>
            <a:endParaRPr lang="es-ES" sz="1600" kern="0" dirty="0">
              <a:solidFill>
                <a:schemeClr val="tx1"/>
              </a:solidFill>
            </a:endParaRPr>
          </a:p>
        </p:txBody>
      </p:sp>
      <p:pic>
        <p:nvPicPr>
          <p:cNvPr id="3" name="Imagen 2">
            <a:extLst>
              <a:ext uri="{FF2B5EF4-FFF2-40B4-BE49-F238E27FC236}">
                <a16:creationId xmlns:a16="http://schemas.microsoft.com/office/drawing/2014/main" id="{17ACFA69-0C0B-4D0D-A58E-59E506A5B309}"/>
              </a:ext>
            </a:extLst>
          </p:cNvPr>
          <p:cNvPicPr>
            <a:picLocks noChangeAspect="1"/>
          </p:cNvPicPr>
          <p:nvPr/>
        </p:nvPicPr>
        <p:blipFill>
          <a:blip r:embed="rId3"/>
          <a:stretch>
            <a:fillRect/>
          </a:stretch>
        </p:blipFill>
        <p:spPr>
          <a:xfrm>
            <a:off x="467545" y="1889556"/>
            <a:ext cx="3893695" cy="2838761"/>
          </a:xfrm>
          <a:prstGeom prst="rect">
            <a:avLst/>
          </a:prstGeom>
        </p:spPr>
      </p:pic>
      <p:pic>
        <p:nvPicPr>
          <p:cNvPr id="5" name="Imagen 4">
            <a:extLst>
              <a:ext uri="{FF2B5EF4-FFF2-40B4-BE49-F238E27FC236}">
                <a16:creationId xmlns:a16="http://schemas.microsoft.com/office/drawing/2014/main" id="{9934C1A0-1B83-487A-A78C-1E3091503216}"/>
              </a:ext>
            </a:extLst>
          </p:cNvPr>
          <p:cNvPicPr>
            <a:picLocks noChangeAspect="1"/>
          </p:cNvPicPr>
          <p:nvPr/>
        </p:nvPicPr>
        <p:blipFill>
          <a:blip r:embed="rId4"/>
          <a:stretch>
            <a:fillRect/>
          </a:stretch>
        </p:blipFill>
        <p:spPr>
          <a:xfrm>
            <a:off x="4572000" y="1889556"/>
            <a:ext cx="4251860" cy="2774277"/>
          </a:xfrm>
          <a:prstGeom prst="rect">
            <a:avLst/>
          </a:prstGeom>
        </p:spPr>
      </p:pic>
    </p:spTree>
    <p:extLst>
      <p:ext uri="{BB962C8B-B14F-4D97-AF65-F5344CB8AC3E}">
        <p14:creationId xmlns:p14="http://schemas.microsoft.com/office/powerpoint/2010/main" val="4099364208"/>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7259"/>
            <a:ext cx="6480720" cy="6588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SOAPUI</a:t>
            </a:r>
          </a:p>
        </p:txBody>
      </p:sp>
      <p:cxnSp>
        <p:nvCxnSpPr>
          <p:cNvPr id="9" name="Conector recto 8"/>
          <p:cNvCxnSpPr/>
          <p:nvPr/>
        </p:nvCxnSpPr>
        <p:spPr>
          <a:xfrm>
            <a:off x="467544" y="727338"/>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5" y="788607"/>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a:solidFill>
                  <a:schemeClr val="tx1"/>
                </a:solidFill>
              </a:rPr>
              <a:t>Esperar la descarga y ejecutar</a:t>
            </a:r>
          </a:p>
        </p:txBody>
      </p:sp>
      <p:sp useBgFill="1">
        <p:nvSpPr>
          <p:cNvPr id="11" name="Rectángulo 10">
            <a:hlinkClick r:id="rId2" action="ppaction://hlinksldjump"/>
          </p:cNvPr>
          <p:cNvSpPr/>
          <p:nvPr/>
        </p:nvSpPr>
        <p:spPr>
          <a:xfrm>
            <a:off x="7992932" y="109474"/>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1" y="765394"/>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err="1">
                <a:solidFill>
                  <a:schemeClr val="tx1"/>
                </a:solidFill>
              </a:rPr>
              <a:t>Click</a:t>
            </a:r>
            <a:r>
              <a:rPr lang="es-ES" sz="1600" kern="0" dirty="0">
                <a:solidFill>
                  <a:schemeClr val="tx1"/>
                </a:solidFill>
              </a:rPr>
              <a:t> Next</a:t>
            </a:r>
          </a:p>
        </p:txBody>
      </p:sp>
      <p:pic>
        <p:nvPicPr>
          <p:cNvPr id="4" name="Imagen 3">
            <a:extLst>
              <a:ext uri="{FF2B5EF4-FFF2-40B4-BE49-F238E27FC236}">
                <a16:creationId xmlns:a16="http://schemas.microsoft.com/office/drawing/2014/main" id="{8FAF1B12-684F-4219-B187-555F720F6A2E}"/>
              </a:ext>
            </a:extLst>
          </p:cNvPr>
          <p:cNvPicPr>
            <a:picLocks noChangeAspect="1"/>
          </p:cNvPicPr>
          <p:nvPr/>
        </p:nvPicPr>
        <p:blipFill>
          <a:blip r:embed="rId3"/>
          <a:stretch>
            <a:fillRect/>
          </a:stretch>
        </p:blipFill>
        <p:spPr>
          <a:xfrm>
            <a:off x="437658" y="1934528"/>
            <a:ext cx="4264622" cy="2638265"/>
          </a:xfrm>
          <a:prstGeom prst="rect">
            <a:avLst/>
          </a:prstGeom>
        </p:spPr>
      </p:pic>
      <p:pic>
        <p:nvPicPr>
          <p:cNvPr id="7" name="Imagen 6">
            <a:extLst>
              <a:ext uri="{FF2B5EF4-FFF2-40B4-BE49-F238E27FC236}">
                <a16:creationId xmlns:a16="http://schemas.microsoft.com/office/drawing/2014/main" id="{53B69708-A06F-443C-832D-7EA5568BD684}"/>
              </a:ext>
            </a:extLst>
          </p:cNvPr>
          <p:cNvPicPr>
            <a:picLocks noChangeAspect="1"/>
          </p:cNvPicPr>
          <p:nvPr/>
        </p:nvPicPr>
        <p:blipFill>
          <a:blip r:embed="rId4"/>
          <a:stretch>
            <a:fillRect/>
          </a:stretch>
        </p:blipFill>
        <p:spPr>
          <a:xfrm>
            <a:off x="4963424" y="1784519"/>
            <a:ext cx="3742919" cy="2954936"/>
          </a:xfrm>
          <a:prstGeom prst="rect">
            <a:avLst/>
          </a:prstGeom>
        </p:spPr>
      </p:pic>
    </p:spTree>
    <p:extLst>
      <p:ext uri="{BB962C8B-B14F-4D97-AF65-F5344CB8AC3E}">
        <p14:creationId xmlns:p14="http://schemas.microsoft.com/office/powerpoint/2010/main" val="1332327126"/>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7259"/>
            <a:ext cx="6480720" cy="658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SOAPUI</a:t>
            </a:r>
          </a:p>
        </p:txBody>
      </p:sp>
      <p:cxnSp>
        <p:nvCxnSpPr>
          <p:cNvPr id="9" name="Conector recto 8"/>
          <p:cNvCxnSpPr/>
          <p:nvPr/>
        </p:nvCxnSpPr>
        <p:spPr>
          <a:xfrm>
            <a:off x="467544" y="727338"/>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5" y="788607"/>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a:solidFill>
                  <a:schemeClr val="tx1"/>
                </a:solidFill>
              </a:rPr>
              <a:t>Seleccionar ruta de instalación </a:t>
            </a:r>
            <a:r>
              <a:rPr lang="es-ES" sz="1600" kern="0" dirty="0">
                <a:solidFill>
                  <a:schemeClr val="tx1"/>
                </a:solidFill>
                <a:sym typeface="Wingdings" panose="05000000000000000000" pitchFamily="2" charset="2"/>
              </a:rPr>
              <a:t></a:t>
            </a:r>
            <a:r>
              <a:rPr lang="es-ES" sz="1600" kern="0" dirty="0" err="1">
                <a:solidFill>
                  <a:schemeClr val="tx1"/>
                </a:solidFill>
                <a:sym typeface="Wingdings" panose="05000000000000000000" pitchFamily="2" charset="2"/>
              </a:rPr>
              <a:t>next</a:t>
            </a:r>
            <a:endParaRPr lang="es-ES" sz="1600" kern="0" dirty="0">
              <a:solidFill>
                <a:schemeClr val="tx1"/>
              </a:solidFill>
            </a:endParaRPr>
          </a:p>
        </p:txBody>
      </p:sp>
      <p:sp useBgFill="1">
        <p:nvSpPr>
          <p:cNvPr id="11" name="Rectángulo 10">
            <a:hlinkClick r:id="rId2" action="ppaction://hlinksldjump"/>
          </p:cNvPr>
          <p:cNvSpPr/>
          <p:nvPr/>
        </p:nvSpPr>
        <p:spPr>
          <a:xfrm>
            <a:off x="7992932" y="109474"/>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1" y="765394"/>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err="1">
                <a:solidFill>
                  <a:schemeClr val="tx1"/>
                </a:solidFill>
              </a:rPr>
              <a:t>Click</a:t>
            </a:r>
            <a:r>
              <a:rPr lang="es-ES" sz="1600" kern="0" dirty="0">
                <a:solidFill>
                  <a:schemeClr val="tx1"/>
                </a:solidFill>
              </a:rPr>
              <a:t> Next</a:t>
            </a:r>
          </a:p>
        </p:txBody>
      </p:sp>
      <p:pic>
        <p:nvPicPr>
          <p:cNvPr id="3" name="Imagen 2">
            <a:extLst>
              <a:ext uri="{FF2B5EF4-FFF2-40B4-BE49-F238E27FC236}">
                <a16:creationId xmlns:a16="http://schemas.microsoft.com/office/drawing/2014/main" id="{3DED58F1-E2D7-47A1-B1F9-8005AE6A05B9}"/>
              </a:ext>
            </a:extLst>
          </p:cNvPr>
          <p:cNvPicPr>
            <a:picLocks noChangeAspect="1"/>
          </p:cNvPicPr>
          <p:nvPr/>
        </p:nvPicPr>
        <p:blipFill>
          <a:blip r:embed="rId3"/>
          <a:stretch>
            <a:fillRect/>
          </a:stretch>
        </p:blipFill>
        <p:spPr>
          <a:xfrm>
            <a:off x="567924" y="1564412"/>
            <a:ext cx="3864613" cy="3062160"/>
          </a:xfrm>
          <a:prstGeom prst="rect">
            <a:avLst/>
          </a:prstGeom>
        </p:spPr>
      </p:pic>
      <p:pic>
        <p:nvPicPr>
          <p:cNvPr id="6" name="Imagen 5">
            <a:extLst>
              <a:ext uri="{FF2B5EF4-FFF2-40B4-BE49-F238E27FC236}">
                <a16:creationId xmlns:a16="http://schemas.microsoft.com/office/drawing/2014/main" id="{B497B771-C9C9-4A67-8D33-4260D7F65EC1}"/>
              </a:ext>
            </a:extLst>
          </p:cNvPr>
          <p:cNvPicPr>
            <a:picLocks noChangeAspect="1"/>
          </p:cNvPicPr>
          <p:nvPr/>
        </p:nvPicPr>
        <p:blipFill>
          <a:blip r:embed="rId4"/>
          <a:stretch>
            <a:fillRect/>
          </a:stretch>
        </p:blipFill>
        <p:spPr>
          <a:xfrm>
            <a:off x="4853426" y="1564413"/>
            <a:ext cx="3823030" cy="3050765"/>
          </a:xfrm>
          <a:prstGeom prst="rect">
            <a:avLst/>
          </a:prstGeom>
        </p:spPr>
      </p:pic>
    </p:spTree>
    <p:extLst>
      <p:ext uri="{BB962C8B-B14F-4D97-AF65-F5344CB8AC3E}">
        <p14:creationId xmlns:p14="http://schemas.microsoft.com/office/powerpoint/2010/main" val="2821326384"/>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7259"/>
            <a:ext cx="6480720" cy="6588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SOAPUI</a:t>
            </a:r>
          </a:p>
        </p:txBody>
      </p:sp>
      <p:cxnSp>
        <p:nvCxnSpPr>
          <p:cNvPr id="9" name="Conector recto 8"/>
          <p:cNvCxnSpPr/>
          <p:nvPr/>
        </p:nvCxnSpPr>
        <p:spPr>
          <a:xfrm>
            <a:off x="467544" y="727338"/>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5" y="788607"/>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err="1">
                <a:solidFill>
                  <a:schemeClr val="tx1"/>
                </a:solidFill>
              </a:rPr>
              <a:t>Click</a:t>
            </a:r>
            <a:r>
              <a:rPr lang="es-ES" sz="1600" kern="0" dirty="0">
                <a:solidFill>
                  <a:schemeClr val="tx1"/>
                </a:solidFill>
              </a:rPr>
              <a:t> Next</a:t>
            </a:r>
          </a:p>
        </p:txBody>
      </p:sp>
      <p:sp useBgFill="1">
        <p:nvSpPr>
          <p:cNvPr id="11" name="Rectángulo 10">
            <a:hlinkClick r:id="rId2" action="ppaction://hlinksldjump"/>
          </p:cNvPr>
          <p:cNvSpPr/>
          <p:nvPr/>
        </p:nvSpPr>
        <p:spPr>
          <a:xfrm>
            <a:off x="7992932" y="109474"/>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1" y="765394"/>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err="1">
                <a:solidFill>
                  <a:schemeClr val="tx1"/>
                </a:solidFill>
              </a:rPr>
              <a:t>Click</a:t>
            </a:r>
            <a:r>
              <a:rPr lang="es-ES" sz="1600" kern="0" dirty="0">
                <a:solidFill>
                  <a:schemeClr val="tx1"/>
                </a:solidFill>
              </a:rPr>
              <a:t> Next</a:t>
            </a:r>
          </a:p>
        </p:txBody>
      </p:sp>
      <p:pic>
        <p:nvPicPr>
          <p:cNvPr id="4" name="Imagen 3">
            <a:extLst>
              <a:ext uri="{FF2B5EF4-FFF2-40B4-BE49-F238E27FC236}">
                <a16:creationId xmlns:a16="http://schemas.microsoft.com/office/drawing/2014/main" id="{8336C0D1-7546-4376-BC50-C1C9AD216597}"/>
              </a:ext>
            </a:extLst>
          </p:cNvPr>
          <p:cNvPicPr>
            <a:picLocks noChangeAspect="1"/>
          </p:cNvPicPr>
          <p:nvPr/>
        </p:nvPicPr>
        <p:blipFill>
          <a:blip r:embed="rId3"/>
          <a:stretch>
            <a:fillRect/>
          </a:stretch>
        </p:blipFill>
        <p:spPr>
          <a:xfrm>
            <a:off x="558932" y="1634330"/>
            <a:ext cx="4013069" cy="3170656"/>
          </a:xfrm>
          <a:prstGeom prst="rect">
            <a:avLst/>
          </a:prstGeom>
        </p:spPr>
      </p:pic>
      <p:pic>
        <p:nvPicPr>
          <p:cNvPr id="7" name="Imagen 6">
            <a:extLst>
              <a:ext uri="{FF2B5EF4-FFF2-40B4-BE49-F238E27FC236}">
                <a16:creationId xmlns:a16="http://schemas.microsoft.com/office/drawing/2014/main" id="{B78F9119-A752-4F46-96FB-95F07DA9CE4B}"/>
              </a:ext>
            </a:extLst>
          </p:cNvPr>
          <p:cNvPicPr>
            <a:picLocks noChangeAspect="1"/>
          </p:cNvPicPr>
          <p:nvPr/>
        </p:nvPicPr>
        <p:blipFill>
          <a:blip r:embed="rId4"/>
          <a:stretch>
            <a:fillRect/>
          </a:stretch>
        </p:blipFill>
        <p:spPr>
          <a:xfrm>
            <a:off x="4815615" y="1591937"/>
            <a:ext cx="4115370" cy="3255442"/>
          </a:xfrm>
          <a:prstGeom prst="rect">
            <a:avLst/>
          </a:prstGeom>
        </p:spPr>
      </p:pic>
    </p:spTree>
    <p:extLst>
      <p:ext uri="{BB962C8B-B14F-4D97-AF65-F5344CB8AC3E}">
        <p14:creationId xmlns:p14="http://schemas.microsoft.com/office/powerpoint/2010/main" val="3589118523"/>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Título"/>
          <p:cNvSpPr txBox="1">
            <a:spLocks/>
          </p:cNvSpPr>
          <p:nvPr/>
        </p:nvSpPr>
        <p:spPr bwMode="auto">
          <a:xfrm>
            <a:off x="467544" y="7259"/>
            <a:ext cx="6480720" cy="658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l"/>
            <a:r>
              <a:rPr lang="es-ES" altLang="es-CO" sz="3200" b="1" dirty="0"/>
              <a:t>DESCARGAR SOAPUI</a:t>
            </a:r>
          </a:p>
        </p:txBody>
      </p:sp>
      <p:cxnSp>
        <p:nvCxnSpPr>
          <p:cNvPr id="9" name="Conector recto 8"/>
          <p:cNvCxnSpPr/>
          <p:nvPr/>
        </p:nvCxnSpPr>
        <p:spPr>
          <a:xfrm>
            <a:off x="467544" y="727338"/>
            <a:ext cx="806489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contenido 2"/>
          <p:cNvSpPr txBox="1">
            <a:spLocks/>
          </p:cNvSpPr>
          <p:nvPr/>
        </p:nvSpPr>
        <p:spPr bwMode="auto">
          <a:xfrm>
            <a:off x="467545" y="788607"/>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err="1">
                <a:solidFill>
                  <a:schemeClr val="tx1"/>
                </a:solidFill>
              </a:rPr>
              <a:t>Click</a:t>
            </a:r>
            <a:r>
              <a:rPr lang="es-ES" sz="1600" kern="0" dirty="0">
                <a:solidFill>
                  <a:schemeClr val="tx1"/>
                </a:solidFill>
              </a:rPr>
              <a:t> Next</a:t>
            </a:r>
          </a:p>
        </p:txBody>
      </p:sp>
      <p:sp useBgFill="1">
        <p:nvSpPr>
          <p:cNvPr id="11" name="Rectángulo 10">
            <a:hlinkClick r:id="rId2" action="ppaction://hlinksldjump"/>
          </p:cNvPr>
          <p:cNvSpPr/>
          <p:nvPr/>
        </p:nvSpPr>
        <p:spPr>
          <a:xfrm>
            <a:off x="7992932" y="109474"/>
            <a:ext cx="1075764" cy="579810"/>
          </a:xfrm>
          <a:prstGeom prst="rect">
            <a:avLst/>
          </a:prstGeom>
          <a:ln>
            <a:solidFill>
              <a:srgbClr val="FBFBFB"/>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Marcador de contenido 2">
            <a:extLst>
              <a:ext uri="{FF2B5EF4-FFF2-40B4-BE49-F238E27FC236}">
                <a16:creationId xmlns:a16="http://schemas.microsoft.com/office/drawing/2014/main" id="{AEFDFD48-1F76-43FC-B913-955755EF988C}"/>
              </a:ext>
            </a:extLst>
          </p:cNvPr>
          <p:cNvSpPr txBox="1">
            <a:spLocks/>
          </p:cNvSpPr>
          <p:nvPr/>
        </p:nvSpPr>
        <p:spPr bwMode="auto">
          <a:xfrm>
            <a:off x="4892141" y="765394"/>
            <a:ext cx="4348071" cy="943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82600" indent="-457200" algn="l" rtl="0" eaLnBrk="0" fontAlgn="base" hangingPunct="0">
              <a:spcBef>
                <a:spcPct val="50000"/>
              </a:spcBef>
              <a:spcAft>
                <a:spcPct val="0"/>
              </a:spcAft>
              <a:buClr>
                <a:schemeClr val="accent2"/>
              </a:buClr>
              <a:buSzPct val="125000"/>
              <a:buFont typeface="Webdings" panose="05030102010509060703" pitchFamily="18" charset="2"/>
              <a:buChar char="4"/>
              <a:defRPr sz="2800">
                <a:solidFill>
                  <a:srgbClr val="003399"/>
                </a:solidFill>
                <a:latin typeface="+mn-lt"/>
                <a:ea typeface="+mn-ea"/>
                <a:cs typeface="+mn-cs"/>
              </a:defRPr>
            </a:lvl1pPr>
            <a:lvl2pPr marL="769938" indent="-285750" algn="l" rtl="0" eaLnBrk="0" fontAlgn="base" hangingPunct="0">
              <a:spcBef>
                <a:spcPct val="20000"/>
              </a:spcBef>
              <a:spcAft>
                <a:spcPct val="0"/>
              </a:spcAft>
              <a:buClr>
                <a:schemeClr val="tx1"/>
              </a:buClr>
              <a:buFont typeface="Symbol" panose="05050102010706020507" pitchFamily="18" charset="2"/>
              <a:buChar char="·"/>
              <a:defRPr sz="2000">
                <a:solidFill>
                  <a:schemeClr val="tx1"/>
                </a:solidFill>
                <a:latin typeface="+mn-lt"/>
              </a:defRPr>
            </a:lvl2pPr>
            <a:lvl3pPr marL="1143000" indent="-228600" algn="l" rtl="0" eaLnBrk="0" fontAlgn="base" hangingPunct="0">
              <a:spcBef>
                <a:spcPct val="20000"/>
              </a:spcBef>
              <a:spcAft>
                <a:spcPct val="0"/>
              </a:spcAft>
              <a:buClr>
                <a:schemeClr val="tx1"/>
              </a:buClr>
              <a:buSzPct val="80000"/>
              <a:buFont typeface="Wingdings" panose="05000000000000000000" pitchFamily="2" charset="2"/>
              <a:buChar char="w"/>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50000"/>
              <a:buFont typeface="Wingdings" panose="05000000000000000000" pitchFamily="2" charset="2"/>
              <a:buChar char="w"/>
              <a:defRPr sz="1600" i="1">
                <a:solidFill>
                  <a:schemeClr val="tx1"/>
                </a:solidFill>
                <a:latin typeface="+mn-lt"/>
              </a:defRPr>
            </a:lvl4pPr>
            <a:lvl5pPr marL="2057400" indent="-228600" algn="l" rtl="0" eaLnBrk="0" fontAlgn="base" hangingPunct="0">
              <a:spcBef>
                <a:spcPct val="20000"/>
              </a:spcBef>
              <a:spcAft>
                <a:spcPct val="0"/>
              </a:spcAft>
              <a:buClr>
                <a:srgbClr val="003366"/>
              </a:buClr>
              <a:buSzPct val="80000"/>
              <a:buFont typeface="Wingdings" panose="05000000000000000000" pitchFamily="2" charset="2"/>
              <a:buChar char="¬"/>
              <a:defRPr sz="1000">
                <a:solidFill>
                  <a:schemeClr val="tx1"/>
                </a:solidFill>
                <a:latin typeface="+mn-lt"/>
              </a:defRPr>
            </a:lvl5pPr>
            <a:lvl6pPr marL="25146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6pPr>
            <a:lvl7pPr marL="29718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7pPr>
            <a:lvl8pPr marL="34290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8pPr>
            <a:lvl9pPr marL="3886200" indent="-228600" algn="l" rtl="0" eaLnBrk="0" fontAlgn="base" hangingPunct="0">
              <a:spcBef>
                <a:spcPct val="20000"/>
              </a:spcBef>
              <a:spcAft>
                <a:spcPct val="0"/>
              </a:spcAft>
              <a:buClr>
                <a:srgbClr val="003366"/>
              </a:buClr>
              <a:buSzPct val="80000"/>
              <a:buFont typeface="Wingdings" pitchFamily="2" charset="2"/>
              <a:buChar char="¬"/>
              <a:defRPr sz="1000">
                <a:solidFill>
                  <a:schemeClr val="tx1"/>
                </a:solidFill>
                <a:latin typeface="+mn-lt"/>
              </a:defRPr>
            </a:lvl9pPr>
          </a:lstStyle>
          <a:p>
            <a:pPr marL="25400" indent="0">
              <a:buNone/>
              <a:defRPr/>
            </a:pPr>
            <a:r>
              <a:rPr lang="es-ES" kern="0" dirty="0">
                <a:solidFill>
                  <a:schemeClr val="tx1"/>
                </a:solidFill>
              </a:rPr>
              <a:t>-</a:t>
            </a:r>
            <a:r>
              <a:rPr lang="es-ES" sz="1600" kern="0" dirty="0" err="1">
                <a:solidFill>
                  <a:schemeClr val="tx1"/>
                </a:solidFill>
              </a:rPr>
              <a:t>Click</a:t>
            </a:r>
            <a:r>
              <a:rPr lang="es-ES" sz="1600" kern="0" dirty="0">
                <a:solidFill>
                  <a:schemeClr val="tx1"/>
                </a:solidFill>
              </a:rPr>
              <a:t> </a:t>
            </a:r>
            <a:r>
              <a:rPr lang="es-ES" sz="1600" kern="0" dirty="0" err="1">
                <a:solidFill>
                  <a:schemeClr val="tx1"/>
                </a:solidFill>
              </a:rPr>
              <a:t>finish</a:t>
            </a:r>
            <a:endParaRPr lang="es-ES" sz="1600" kern="0" dirty="0">
              <a:solidFill>
                <a:schemeClr val="tx1"/>
              </a:solidFill>
            </a:endParaRPr>
          </a:p>
        </p:txBody>
      </p:sp>
      <p:pic>
        <p:nvPicPr>
          <p:cNvPr id="3" name="Imagen 2">
            <a:extLst>
              <a:ext uri="{FF2B5EF4-FFF2-40B4-BE49-F238E27FC236}">
                <a16:creationId xmlns:a16="http://schemas.microsoft.com/office/drawing/2014/main" id="{06C143AE-92A5-496A-BB84-EDB6B11FE264}"/>
              </a:ext>
            </a:extLst>
          </p:cNvPr>
          <p:cNvPicPr>
            <a:picLocks noChangeAspect="1"/>
          </p:cNvPicPr>
          <p:nvPr/>
        </p:nvPicPr>
        <p:blipFill>
          <a:blip r:embed="rId3"/>
          <a:stretch>
            <a:fillRect/>
          </a:stretch>
        </p:blipFill>
        <p:spPr>
          <a:xfrm>
            <a:off x="518871" y="1708410"/>
            <a:ext cx="3856445" cy="3027788"/>
          </a:xfrm>
          <a:prstGeom prst="rect">
            <a:avLst/>
          </a:prstGeom>
        </p:spPr>
      </p:pic>
      <p:pic>
        <p:nvPicPr>
          <p:cNvPr id="6" name="Imagen 5">
            <a:extLst>
              <a:ext uri="{FF2B5EF4-FFF2-40B4-BE49-F238E27FC236}">
                <a16:creationId xmlns:a16="http://schemas.microsoft.com/office/drawing/2014/main" id="{089B23FC-2B97-4DF5-B8DD-8BB09AFCE93D}"/>
              </a:ext>
            </a:extLst>
          </p:cNvPr>
          <p:cNvPicPr>
            <a:picLocks noChangeAspect="1"/>
          </p:cNvPicPr>
          <p:nvPr/>
        </p:nvPicPr>
        <p:blipFill>
          <a:blip r:embed="rId4"/>
          <a:stretch>
            <a:fillRect/>
          </a:stretch>
        </p:blipFill>
        <p:spPr>
          <a:xfrm>
            <a:off x="4815615" y="1708411"/>
            <a:ext cx="3856446" cy="3066033"/>
          </a:xfrm>
          <a:prstGeom prst="rect">
            <a:avLst/>
          </a:prstGeom>
        </p:spPr>
      </p:pic>
    </p:spTree>
    <p:extLst>
      <p:ext uri="{BB962C8B-B14F-4D97-AF65-F5344CB8AC3E}">
        <p14:creationId xmlns:p14="http://schemas.microsoft.com/office/powerpoint/2010/main" val="1539100056"/>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764277-BFE8-4C34-B64D-96E97960D80C}"/>
              </a:ext>
            </a:extLst>
          </p:cNvPr>
          <p:cNvSpPr>
            <a:spLocks noGrp="1"/>
          </p:cNvSpPr>
          <p:nvPr>
            <p:ph type="ctrTitle"/>
          </p:nvPr>
        </p:nvSpPr>
        <p:spPr>
          <a:xfrm>
            <a:off x="5825535" y="4018696"/>
            <a:ext cx="2738628" cy="764457"/>
          </a:xfrm>
        </p:spPr>
        <p:txBody>
          <a:bodyPr/>
          <a:lstStyle/>
          <a:p>
            <a:r>
              <a:rPr lang="es-CO" sz="3600" dirty="0"/>
              <a:t>Interfaz</a:t>
            </a:r>
            <a:br>
              <a:rPr lang="es-CO" dirty="0"/>
            </a:br>
            <a:endParaRPr lang="es-CO" dirty="0"/>
          </a:p>
        </p:txBody>
      </p:sp>
    </p:spTree>
    <p:extLst>
      <p:ext uri="{BB962C8B-B14F-4D97-AF65-F5344CB8AC3E}">
        <p14:creationId xmlns:p14="http://schemas.microsoft.com/office/powerpoint/2010/main" val="34336156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6099586" y="1979408"/>
            <a:ext cx="2474258" cy="1938992"/>
          </a:xfrm>
          <a:prstGeom prst="rect">
            <a:avLst/>
          </a:prstGeom>
          <a:noFill/>
        </p:spPr>
        <p:txBody>
          <a:bodyPr wrap="square" rtlCol="0">
            <a:spAutoFit/>
          </a:bodyPr>
          <a:lstStyle/>
          <a:p>
            <a:pPr algn="ctr"/>
            <a:r>
              <a:rPr lang="es-CO" sz="4000" dirty="0">
                <a:solidFill>
                  <a:schemeClr val="bg1"/>
                </a:solidFill>
              </a:rPr>
              <a:t>Interfaz principal   SoapUI</a:t>
            </a: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047" y="187287"/>
            <a:ext cx="5672601" cy="5311351"/>
          </a:xfrm>
          <a:prstGeom prst="rect">
            <a:avLst/>
          </a:prstGeom>
        </p:spPr>
      </p:pic>
    </p:spTree>
    <p:extLst>
      <p:ext uri="{BB962C8B-B14F-4D97-AF65-F5344CB8AC3E}">
        <p14:creationId xmlns:p14="http://schemas.microsoft.com/office/powerpoint/2010/main" val="11807524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574133" y="316016"/>
            <a:ext cx="2638425" cy="4933950"/>
          </a:xfrm>
          <a:prstGeom prst="rect">
            <a:avLst/>
          </a:prstGeom>
        </p:spPr>
      </p:pic>
      <p:sp>
        <p:nvSpPr>
          <p:cNvPr id="3" name="CuadroTexto 2"/>
          <p:cNvSpPr txBox="1"/>
          <p:nvPr/>
        </p:nvSpPr>
        <p:spPr>
          <a:xfrm>
            <a:off x="4120180" y="1259497"/>
            <a:ext cx="3829722" cy="3046988"/>
          </a:xfrm>
          <a:prstGeom prst="rect">
            <a:avLst/>
          </a:prstGeom>
          <a:noFill/>
        </p:spPr>
        <p:txBody>
          <a:bodyPr wrap="square" rtlCol="0">
            <a:spAutoFit/>
          </a:bodyPr>
          <a:lstStyle/>
          <a:p>
            <a:r>
              <a:rPr lang="es-CO" sz="2400" dirty="0"/>
              <a:t>Desde este menú principalmente importaremos los proyectos que guardemos desde SoapUI o que descarguemos desde internet. </a:t>
            </a:r>
          </a:p>
          <a:p>
            <a:r>
              <a:rPr lang="es-CO" sz="2400" dirty="0"/>
              <a:t>SoapUI guarda nuestros proyectos en formato XML</a:t>
            </a:r>
          </a:p>
        </p:txBody>
      </p:sp>
    </p:spTree>
    <p:extLst>
      <p:ext uri="{BB962C8B-B14F-4D97-AF65-F5344CB8AC3E}">
        <p14:creationId xmlns:p14="http://schemas.microsoft.com/office/powerpoint/2010/main" val="11423168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263" y="333487"/>
            <a:ext cx="2698616" cy="4866734"/>
          </a:xfrm>
          <a:prstGeom prst="rect">
            <a:avLst/>
          </a:prstGeom>
        </p:spPr>
      </p:pic>
      <p:sp>
        <p:nvSpPr>
          <p:cNvPr id="4" name="CuadroTexto 3"/>
          <p:cNvSpPr txBox="1"/>
          <p:nvPr/>
        </p:nvSpPr>
        <p:spPr>
          <a:xfrm>
            <a:off x="3550024" y="828339"/>
            <a:ext cx="4862456" cy="3632405"/>
          </a:xfrm>
          <a:prstGeom prst="rect">
            <a:avLst/>
          </a:prstGeom>
          <a:noFill/>
        </p:spPr>
        <p:txBody>
          <a:bodyPr wrap="square" rtlCol="0">
            <a:spAutoFit/>
          </a:bodyPr>
          <a:lstStyle/>
          <a:p>
            <a:pPr algn="ctr"/>
            <a:r>
              <a:rPr lang="es-CO" sz="3600" dirty="0">
                <a:solidFill>
                  <a:schemeClr val="bg1"/>
                </a:solidFill>
              </a:rPr>
              <a:t>Panel de navegación</a:t>
            </a:r>
          </a:p>
          <a:p>
            <a:pPr algn="ctr"/>
            <a:endParaRPr lang="es-CO" dirty="0">
              <a:solidFill>
                <a:schemeClr val="bg1"/>
              </a:solidFill>
            </a:endParaRPr>
          </a:p>
          <a:p>
            <a:r>
              <a:rPr lang="es-CO" sz="1800" dirty="0">
                <a:solidFill>
                  <a:schemeClr val="bg1"/>
                </a:solidFill>
              </a:rPr>
              <a:t>En SoapUI existe una jerarquía para la creación de nuestros casos de pruebas y se conforma de la siguiente forma:</a:t>
            </a:r>
          </a:p>
          <a:p>
            <a:endParaRPr lang="es-CO" sz="1800" dirty="0">
              <a:solidFill>
                <a:schemeClr val="bg1"/>
              </a:solidFill>
            </a:endParaRPr>
          </a:p>
          <a:p>
            <a:r>
              <a:rPr lang="es-CO" sz="1800" dirty="0" err="1">
                <a:solidFill>
                  <a:schemeClr val="bg1"/>
                </a:solidFill>
              </a:rPr>
              <a:t>Workspace</a:t>
            </a:r>
            <a:r>
              <a:rPr lang="es-CO" sz="1800" dirty="0">
                <a:solidFill>
                  <a:schemeClr val="bg1"/>
                </a:solidFill>
              </a:rPr>
              <a:t> &lt; Project &lt; Test Suite &lt; Test  Case &lt; Test </a:t>
            </a:r>
            <a:r>
              <a:rPr lang="es-CO" sz="1800" dirty="0" err="1">
                <a:solidFill>
                  <a:schemeClr val="bg1"/>
                </a:solidFill>
              </a:rPr>
              <a:t>Step</a:t>
            </a:r>
            <a:endParaRPr lang="es-CO" sz="1800" dirty="0">
              <a:solidFill>
                <a:schemeClr val="bg1"/>
              </a:solidFill>
            </a:endParaRPr>
          </a:p>
          <a:p>
            <a:endParaRPr lang="es-CO" sz="1800" dirty="0">
              <a:solidFill>
                <a:schemeClr val="bg1"/>
              </a:solidFill>
            </a:endParaRPr>
          </a:p>
          <a:p>
            <a:r>
              <a:rPr lang="es-CO" sz="1800" dirty="0">
                <a:solidFill>
                  <a:schemeClr val="bg1"/>
                </a:solidFill>
              </a:rPr>
              <a:t>Es importante tener esto en cuenta ya que en múltiples ocasiones se debe especificar las rutas correctas a seguir.</a:t>
            </a:r>
          </a:p>
        </p:txBody>
      </p:sp>
    </p:spTree>
    <p:extLst>
      <p:ext uri="{BB962C8B-B14F-4D97-AF65-F5344CB8AC3E}">
        <p14:creationId xmlns:p14="http://schemas.microsoft.com/office/powerpoint/2010/main" val="872161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152913" y="3991087"/>
            <a:ext cx="3834970" cy="1286218"/>
          </a:xfrm>
        </p:spPr>
        <p:txBody>
          <a:bodyPr/>
          <a:lstStyle/>
          <a:p>
            <a:r>
              <a:rPr lang="es-CO" sz="2800" dirty="0"/>
              <a:t>Introducción A SOAP </a:t>
            </a:r>
            <a:r>
              <a:rPr lang="es-CO" sz="2800" dirty="0" err="1"/>
              <a:t>ui</a:t>
            </a:r>
            <a:endParaRPr lang="es-CO" sz="2800" dirty="0"/>
          </a:p>
        </p:txBody>
      </p:sp>
    </p:spTree>
    <p:extLst>
      <p:ext uri="{BB962C8B-B14F-4D97-AF65-F5344CB8AC3E}">
        <p14:creationId xmlns:p14="http://schemas.microsoft.com/office/powerpoint/2010/main" val="25956086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627585" y="405887"/>
            <a:ext cx="2466975" cy="3829050"/>
          </a:xfrm>
          <a:prstGeom prst="rect">
            <a:avLst/>
          </a:prstGeom>
        </p:spPr>
      </p:pic>
      <p:sp>
        <p:nvSpPr>
          <p:cNvPr id="3" name="CuadroTexto 2"/>
          <p:cNvSpPr txBox="1"/>
          <p:nvPr/>
        </p:nvSpPr>
        <p:spPr>
          <a:xfrm>
            <a:off x="3442447" y="516367"/>
            <a:ext cx="4485939" cy="1604927"/>
          </a:xfrm>
          <a:prstGeom prst="rect">
            <a:avLst/>
          </a:prstGeom>
          <a:noFill/>
        </p:spPr>
        <p:txBody>
          <a:bodyPr wrap="square" rtlCol="0">
            <a:spAutoFit/>
          </a:bodyPr>
          <a:lstStyle/>
          <a:p>
            <a:r>
              <a:rPr lang="es-CO" dirty="0"/>
              <a:t>Cuando tengamos un servicio tendremos una vista como esta en donde podemos ver nuestros servicios, casos de prueba, pasos de prueba etc. </a:t>
            </a:r>
          </a:p>
          <a:p>
            <a:endParaRPr lang="es-CO" dirty="0"/>
          </a:p>
          <a:p>
            <a:r>
              <a:rPr lang="es-CO" dirty="0"/>
              <a:t>Desde cada nivel de nuestro proyecto podremos agregar </a:t>
            </a:r>
            <a:r>
              <a:rPr lang="es-CO" dirty="0" err="1"/>
              <a:t>distitan</a:t>
            </a:r>
            <a:r>
              <a:rPr lang="es-CO" dirty="0"/>
              <a:t> opciones que nos brinda SoapUI, las mas usadas son las que nos brinda los test </a:t>
            </a:r>
            <a:r>
              <a:rPr lang="es-CO" dirty="0" err="1"/>
              <a:t>step</a:t>
            </a:r>
            <a:r>
              <a:rPr lang="es-CO" dirty="0"/>
              <a:t> o pasos de prueba</a:t>
            </a:r>
          </a:p>
        </p:txBody>
      </p:sp>
      <p:pic>
        <p:nvPicPr>
          <p:cNvPr id="4" name="Imagen 3"/>
          <p:cNvPicPr>
            <a:picLocks noChangeAspect="1"/>
          </p:cNvPicPr>
          <p:nvPr/>
        </p:nvPicPr>
        <p:blipFill>
          <a:blip r:embed="rId3"/>
          <a:stretch>
            <a:fillRect/>
          </a:stretch>
        </p:blipFill>
        <p:spPr>
          <a:xfrm>
            <a:off x="4572000" y="2320412"/>
            <a:ext cx="1581150" cy="2047875"/>
          </a:xfrm>
          <a:prstGeom prst="rect">
            <a:avLst/>
          </a:prstGeom>
        </p:spPr>
      </p:pic>
    </p:spTree>
    <p:extLst>
      <p:ext uri="{BB962C8B-B14F-4D97-AF65-F5344CB8AC3E}">
        <p14:creationId xmlns:p14="http://schemas.microsoft.com/office/powerpoint/2010/main" val="26316449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943869" y="3889604"/>
            <a:ext cx="2738628" cy="764457"/>
          </a:xfrm>
        </p:spPr>
        <p:txBody>
          <a:bodyPr/>
          <a:lstStyle/>
          <a:p>
            <a:r>
              <a:rPr lang="es-CO" sz="3600" dirty="0"/>
              <a:t> proyecto </a:t>
            </a:r>
            <a:r>
              <a:rPr lang="es-CO" sz="3600" dirty="0" err="1"/>
              <a:t>soap</a:t>
            </a:r>
            <a:endParaRPr lang="es-CO" sz="3600" dirty="0"/>
          </a:p>
        </p:txBody>
      </p:sp>
    </p:spTree>
    <p:extLst>
      <p:ext uri="{BB962C8B-B14F-4D97-AF65-F5344CB8AC3E}">
        <p14:creationId xmlns:p14="http://schemas.microsoft.com/office/powerpoint/2010/main" val="1946379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11796" y="271541"/>
            <a:ext cx="6362700" cy="1604927"/>
          </a:xfrm>
          <a:prstGeom prst="rect">
            <a:avLst/>
          </a:prstGeom>
          <a:noFill/>
        </p:spPr>
        <p:txBody>
          <a:bodyPr wrap="square" rtlCol="0">
            <a:spAutoFit/>
          </a:bodyPr>
          <a:lstStyle/>
          <a:p>
            <a:r>
              <a:rPr lang="es-CO" dirty="0"/>
              <a:t>Para crear un proyecto </a:t>
            </a:r>
            <a:r>
              <a:rPr lang="es-CO" dirty="0" err="1"/>
              <a:t>soap</a:t>
            </a:r>
            <a:r>
              <a:rPr lang="es-CO" dirty="0"/>
              <a:t> primero damos clic en el icono de la pantalla principal</a:t>
            </a:r>
          </a:p>
          <a:p>
            <a:endParaRPr lang="es-CO" dirty="0"/>
          </a:p>
          <a:p>
            <a:endParaRPr lang="es-CO" dirty="0"/>
          </a:p>
          <a:p>
            <a:endParaRPr lang="es-CO" dirty="0"/>
          </a:p>
          <a:p>
            <a:r>
              <a:rPr lang="es-CO" dirty="0"/>
              <a:t>O desde el menú de archivos damos new </a:t>
            </a:r>
            <a:r>
              <a:rPr lang="es-CO" dirty="0" err="1"/>
              <a:t>soap</a:t>
            </a:r>
            <a:r>
              <a:rPr lang="es-CO" dirty="0"/>
              <a:t> </a:t>
            </a:r>
            <a:r>
              <a:rPr lang="es-CO" dirty="0" err="1"/>
              <a:t>proyect</a:t>
            </a:r>
            <a:r>
              <a:rPr lang="es-CO" dirty="0"/>
              <a:t>, hecho esto nos abrirá la siguiente pestaña en la cual debemos especificar la ruta de nuestro </a:t>
            </a:r>
            <a:r>
              <a:rPr lang="es-CO" dirty="0" err="1"/>
              <a:t>wsdl</a:t>
            </a:r>
            <a:r>
              <a:rPr lang="es-CO" dirty="0"/>
              <a:t> o buscarla en nuestro pc</a:t>
            </a:r>
          </a:p>
        </p:txBody>
      </p:sp>
      <p:pic>
        <p:nvPicPr>
          <p:cNvPr id="5" name="Imagen 4"/>
          <p:cNvPicPr>
            <a:picLocks noChangeAspect="1"/>
          </p:cNvPicPr>
          <p:nvPr/>
        </p:nvPicPr>
        <p:blipFill>
          <a:blip r:embed="rId2"/>
          <a:stretch>
            <a:fillRect/>
          </a:stretch>
        </p:blipFill>
        <p:spPr>
          <a:xfrm>
            <a:off x="4054996" y="578704"/>
            <a:ext cx="438150" cy="495300"/>
          </a:xfrm>
          <a:prstGeom prst="rect">
            <a:avLst/>
          </a:prstGeom>
        </p:spPr>
      </p:pic>
      <p:pic>
        <p:nvPicPr>
          <p:cNvPr id="6" name="Imagen 5"/>
          <p:cNvPicPr>
            <a:picLocks noChangeAspect="1"/>
          </p:cNvPicPr>
          <p:nvPr/>
        </p:nvPicPr>
        <p:blipFill>
          <a:blip r:embed="rId3"/>
          <a:stretch>
            <a:fillRect/>
          </a:stretch>
        </p:blipFill>
        <p:spPr>
          <a:xfrm>
            <a:off x="1895475" y="2385011"/>
            <a:ext cx="5353050" cy="2514600"/>
          </a:xfrm>
          <a:prstGeom prst="rect">
            <a:avLst/>
          </a:prstGeom>
        </p:spPr>
      </p:pic>
    </p:spTree>
    <p:extLst>
      <p:ext uri="{BB962C8B-B14F-4D97-AF65-F5344CB8AC3E}">
        <p14:creationId xmlns:p14="http://schemas.microsoft.com/office/powerpoint/2010/main" val="14090477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263955" y="1270583"/>
            <a:ext cx="5010150" cy="3838575"/>
          </a:xfrm>
          <a:prstGeom prst="rect">
            <a:avLst/>
          </a:prstGeom>
        </p:spPr>
      </p:pic>
      <p:pic>
        <p:nvPicPr>
          <p:cNvPr id="5" name="Imagen 4"/>
          <p:cNvPicPr>
            <a:picLocks noChangeAspect="1"/>
          </p:cNvPicPr>
          <p:nvPr/>
        </p:nvPicPr>
        <p:blipFill>
          <a:blip r:embed="rId3"/>
          <a:stretch>
            <a:fillRect/>
          </a:stretch>
        </p:blipFill>
        <p:spPr>
          <a:xfrm>
            <a:off x="5705475" y="2229644"/>
            <a:ext cx="2876550" cy="1238250"/>
          </a:xfrm>
          <a:prstGeom prst="rect">
            <a:avLst/>
          </a:prstGeom>
        </p:spPr>
      </p:pic>
      <p:sp>
        <p:nvSpPr>
          <p:cNvPr id="8" name="CuadroTexto 7"/>
          <p:cNvSpPr txBox="1"/>
          <p:nvPr/>
        </p:nvSpPr>
        <p:spPr>
          <a:xfrm>
            <a:off x="263955" y="228600"/>
            <a:ext cx="7296150" cy="740587"/>
          </a:xfrm>
          <a:prstGeom prst="rect">
            <a:avLst/>
          </a:prstGeom>
          <a:noFill/>
        </p:spPr>
        <p:txBody>
          <a:bodyPr wrap="square" rtlCol="0">
            <a:spAutoFit/>
          </a:bodyPr>
          <a:lstStyle/>
          <a:p>
            <a:r>
              <a:rPr lang="es-CO" dirty="0"/>
              <a:t>Luego se nos abrirá un editor para configurar nuestra prueba funcional, podremos configurar distintas opciones una vez configurado, nos pediría nombre para nuestro Suite de prueba y Casos de prueba</a:t>
            </a:r>
          </a:p>
        </p:txBody>
      </p:sp>
    </p:spTree>
    <p:extLst>
      <p:ext uri="{BB962C8B-B14F-4D97-AF65-F5344CB8AC3E}">
        <p14:creationId xmlns:p14="http://schemas.microsoft.com/office/powerpoint/2010/main" val="39538404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338137" y="191294"/>
            <a:ext cx="7362825" cy="4305300"/>
          </a:xfrm>
          <a:prstGeom prst="rect">
            <a:avLst/>
          </a:prstGeom>
        </p:spPr>
      </p:pic>
      <p:pic>
        <p:nvPicPr>
          <p:cNvPr id="3" name="Imagen 2"/>
          <p:cNvPicPr>
            <a:picLocks noChangeAspect="1"/>
          </p:cNvPicPr>
          <p:nvPr/>
        </p:nvPicPr>
        <p:blipFill>
          <a:blip r:embed="rId3"/>
          <a:stretch>
            <a:fillRect/>
          </a:stretch>
        </p:blipFill>
        <p:spPr>
          <a:xfrm>
            <a:off x="3514726" y="1717439"/>
            <a:ext cx="5072062" cy="2993468"/>
          </a:xfrm>
          <a:prstGeom prst="rect">
            <a:avLst/>
          </a:prstGeom>
        </p:spPr>
      </p:pic>
    </p:spTree>
    <p:extLst>
      <p:ext uri="{BB962C8B-B14F-4D97-AF65-F5344CB8AC3E}">
        <p14:creationId xmlns:p14="http://schemas.microsoft.com/office/powerpoint/2010/main" val="21044027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990600" y="1240480"/>
            <a:ext cx="7162800" cy="4042018"/>
          </a:xfrm>
          <a:prstGeom prst="rect">
            <a:avLst/>
          </a:prstGeom>
        </p:spPr>
      </p:pic>
      <p:sp>
        <p:nvSpPr>
          <p:cNvPr id="4" name="CuadroTexto 3"/>
          <p:cNvSpPr txBox="1"/>
          <p:nvPr/>
        </p:nvSpPr>
        <p:spPr>
          <a:xfrm>
            <a:off x="1134569" y="335717"/>
            <a:ext cx="7086599" cy="524503"/>
          </a:xfrm>
          <a:prstGeom prst="rect">
            <a:avLst/>
          </a:prstGeom>
          <a:noFill/>
        </p:spPr>
        <p:txBody>
          <a:bodyPr wrap="square" rtlCol="0">
            <a:spAutoFit/>
          </a:bodyPr>
          <a:lstStyle/>
          <a:p>
            <a:r>
              <a:rPr lang="es-CO" dirty="0"/>
              <a:t>En este caso esta solicitud nos pide dos datos por ingresar, tenemos varias opciones como ingresar directamente un valor, por medio de propiedades o un script </a:t>
            </a:r>
          </a:p>
        </p:txBody>
      </p:sp>
    </p:spTree>
    <p:extLst>
      <p:ext uri="{BB962C8B-B14F-4D97-AF65-F5344CB8AC3E}">
        <p14:creationId xmlns:p14="http://schemas.microsoft.com/office/powerpoint/2010/main" val="32973734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924999" y="1209675"/>
            <a:ext cx="6465326" cy="3645618"/>
          </a:xfrm>
          <a:prstGeom prst="rect">
            <a:avLst/>
          </a:prstGeom>
        </p:spPr>
      </p:pic>
      <p:sp>
        <p:nvSpPr>
          <p:cNvPr id="5" name="CuadroTexto 4"/>
          <p:cNvSpPr txBox="1"/>
          <p:nvPr/>
        </p:nvSpPr>
        <p:spPr>
          <a:xfrm>
            <a:off x="695325" y="409575"/>
            <a:ext cx="6924675" cy="524503"/>
          </a:xfrm>
          <a:prstGeom prst="rect">
            <a:avLst/>
          </a:prstGeom>
          <a:noFill/>
        </p:spPr>
        <p:txBody>
          <a:bodyPr wrap="square" rtlCol="0">
            <a:spAutoFit/>
          </a:bodyPr>
          <a:lstStyle/>
          <a:p>
            <a:r>
              <a:rPr lang="es-CO" dirty="0"/>
              <a:t>Al enviar una solicitud obtendremos una respuesta, en este caso la solicitud funciona sin errores, posterior a esto podremos ver los logs del proceso y agregar una aserción.</a:t>
            </a:r>
          </a:p>
        </p:txBody>
      </p:sp>
    </p:spTree>
    <p:extLst>
      <p:ext uri="{BB962C8B-B14F-4D97-AF65-F5344CB8AC3E}">
        <p14:creationId xmlns:p14="http://schemas.microsoft.com/office/powerpoint/2010/main" val="28666452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1012304" y="328847"/>
            <a:ext cx="7010400" cy="740587"/>
          </a:xfrm>
          <a:prstGeom prst="rect">
            <a:avLst/>
          </a:prstGeom>
          <a:noFill/>
        </p:spPr>
        <p:txBody>
          <a:bodyPr wrap="square" rtlCol="0">
            <a:spAutoFit/>
          </a:bodyPr>
          <a:lstStyle/>
          <a:p>
            <a:pPr algn="just"/>
            <a:r>
              <a:rPr lang="es-CO" dirty="0"/>
              <a:t>Vamos a validar una respuesta rápidamente para esto damos clic en el área resaltada lo cual nos agregara nuestra actual solicitud a un caso de prueba o test Case, nos pedirá darle nombre a nuestro test suite y test case a esto simplemente damos continuar</a:t>
            </a:r>
          </a:p>
        </p:txBody>
      </p:sp>
      <p:pic>
        <p:nvPicPr>
          <p:cNvPr id="4" name="Imagen 3"/>
          <p:cNvPicPr>
            <a:picLocks noChangeAspect="1"/>
          </p:cNvPicPr>
          <p:nvPr/>
        </p:nvPicPr>
        <p:blipFill>
          <a:blip r:embed="rId2"/>
          <a:stretch>
            <a:fillRect/>
          </a:stretch>
        </p:blipFill>
        <p:spPr>
          <a:xfrm>
            <a:off x="1307579" y="1568659"/>
            <a:ext cx="6419850" cy="3581533"/>
          </a:xfrm>
          <a:prstGeom prst="rect">
            <a:avLst/>
          </a:prstGeom>
        </p:spPr>
      </p:pic>
    </p:spTree>
    <p:extLst>
      <p:ext uri="{BB962C8B-B14F-4D97-AF65-F5344CB8AC3E}">
        <p14:creationId xmlns:p14="http://schemas.microsoft.com/office/powerpoint/2010/main" val="15420688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2332532" y="602328"/>
            <a:ext cx="2171700" cy="1009650"/>
          </a:xfrm>
          <a:prstGeom prst="rect">
            <a:avLst/>
          </a:prstGeom>
        </p:spPr>
      </p:pic>
      <p:sp>
        <p:nvSpPr>
          <p:cNvPr id="3" name="CuadroTexto 2"/>
          <p:cNvSpPr txBox="1"/>
          <p:nvPr/>
        </p:nvSpPr>
        <p:spPr>
          <a:xfrm>
            <a:off x="852487" y="251102"/>
            <a:ext cx="7439025" cy="308418"/>
          </a:xfrm>
          <a:prstGeom prst="rect">
            <a:avLst/>
          </a:prstGeom>
          <a:noFill/>
        </p:spPr>
        <p:txBody>
          <a:bodyPr wrap="square" rtlCol="0">
            <a:spAutoFit/>
          </a:bodyPr>
          <a:lstStyle/>
          <a:p>
            <a:r>
              <a:rPr lang="es-CO" dirty="0"/>
              <a:t>Una vez creado si desglosamos todo nuestro test Suite obtendremos algo como esto</a:t>
            </a:r>
          </a:p>
        </p:txBody>
      </p:sp>
      <p:sp>
        <p:nvSpPr>
          <p:cNvPr id="4" name="CuadroTexto 3"/>
          <p:cNvSpPr txBox="1"/>
          <p:nvPr/>
        </p:nvSpPr>
        <p:spPr>
          <a:xfrm>
            <a:off x="852487" y="1774899"/>
            <a:ext cx="7229475" cy="524503"/>
          </a:xfrm>
          <a:prstGeom prst="rect">
            <a:avLst/>
          </a:prstGeom>
          <a:noFill/>
        </p:spPr>
        <p:txBody>
          <a:bodyPr wrap="square" rtlCol="0">
            <a:spAutoFit/>
          </a:bodyPr>
          <a:lstStyle/>
          <a:p>
            <a:r>
              <a:rPr lang="es-CO" dirty="0"/>
              <a:t>simplemente damos doble clic en la solicitud y esta vez tendremos 2  apartados  nuevos que no teníamos antes son las aserciones y los logs de solicitud</a:t>
            </a:r>
          </a:p>
        </p:txBody>
      </p:sp>
      <p:pic>
        <p:nvPicPr>
          <p:cNvPr id="7" name="Imagen 6"/>
          <p:cNvPicPr>
            <a:picLocks noChangeAspect="1"/>
          </p:cNvPicPr>
          <p:nvPr/>
        </p:nvPicPr>
        <p:blipFill>
          <a:blip r:embed="rId3"/>
          <a:stretch>
            <a:fillRect/>
          </a:stretch>
        </p:blipFill>
        <p:spPr>
          <a:xfrm>
            <a:off x="1815371" y="2511776"/>
            <a:ext cx="2266950" cy="352425"/>
          </a:xfrm>
          <a:prstGeom prst="rect">
            <a:avLst/>
          </a:prstGeom>
        </p:spPr>
      </p:pic>
      <p:sp>
        <p:nvSpPr>
          <p:cNvPr id="8" name="CuadroTexto 7"/>
          <p:cNvSpPr txBox="1"/>
          <p:nvPr/>
        </p:nvSpPr>
        <p:spPr>
          <a:xfrm>
            <a:off x="919162" y="3076575"/>
            <a:ext cx="7372350" cy="524503"/>
          </a:xfrm>
          <a:prstGeom prst="rect">
            <a:avLst/>
          </a:prstGeom>
          <a:noFill/>
        </p:spPr>
        <p:txBody>
          <a:bodyPr wrap="square" rtlCol="0">
            <a:spAutoFit/>
          </a:bodyPr>
          <a:lstStyle/>
          <a:p>
            <a:r>
              <a:rPr lang="es-CO" dirty="0"/>
              <a:t>En esta caso podemos observar que al lado de Assertions sale un numero esto significa el numero de aserciones hechas a la solicitud, damos doble clic en Assertions para abrir el editor del mismo</a:t>
            </a:r>
          </a:p>
        </p:txBody>
      </p:sp>
      <p:pic>
        <p:nvPicPr>
          <p:cNvPr id="9" name="Imagen 8"/>
          <p:cNvPicPr>
            <a:picLocks noChangeAspect="1"/>
          </p:cNvPicPr>
          <p:nvPr/>
        </p:nvPicPr>
        <p:blipFill>
          <a:blip r:embed="rId4"/>
          <a:stretch>
            <a:fillRect/>
          </a:stretch>
        </p:blipFill>
        <p:spPr>
          <a:xfrm>
            <a:off x="1815371" y="3813452"/>
            <a:ext cx="1580296" cy="1460463"/>
          </a:xfrm>
          <a:prstGeom prst="rect">
            <a:avLst/>
          </a:prstGeom>
        </p:spPr>
      </p:pic>
    </p:spTree>
    <p:extLst>
      <p:ext uri="{BB962C8B-B14F-4D97-AF65-F5344CB8AC3E}">
        <p14:creationId xmlns:p14="http://schemas.microsoft.com/office/powerpoint/2010/main" val="28809928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403017" y="276139"/>
            <a:ext cx="7543800" cy="740587"/>
          </a:xfrm>
          <a:prstGeom prst="rect">
            <a:avLst/>
          </a:prstGeom>
          <a:noFill/>
        </p:spPr>
        <p:txBody>
          <a:bodyPr wrap="square" rtlCol="0">
            <a:spAutoFit/>
          </a:bodyPr>
          <a:lstStyle/>
          <a:p>
            <a:r>
              <a:rPr lang="es-CO" dirty="0"/>
              <a:t>Una vez abierto el editor damos clic en el signo + para añadir una nueva aserción, allí se nos abrirá una pestaña en la cual tendremos varias </a:t>
            </a:r>
            <a:r>
              <a:rPr lang="es-CO" dirty="0" err="1"/>
              <a:t>assersiones</a:t>
            </a:r>
            <a:r>
              <a:rPr lang="es-CO" dirty="0"/>
              <a:t> por el momento seleccionamos la pestaña </a:t>
            </a:r>
            <a:r>
              <a:rPr lang="es-CO" dirty="0" err="1"/>
              <a:t>Property</a:t>
            </a:r>
            <a:r>
              <a:rPr lang="es-CO" dirty="0"/>
              <a:t> Content y la aserción </a:t>
            </a:r>
            <a:r>
              <a:rPr lang="es-CO" dirty="0" err="1"/>
              <a:t>Contains</a:t>
            </a:r>
            <a:endParaRPr lang="es-CO" dirty="0"/>
          </a:p>
        </p:txBody>
      </p:sp>
      <p:pic>
        <p:nvPicPr>
          <p:cNvPr id="5" name="Imagen 4"/>
          <p:cNvPicPr>
            <a:picLocks noChangeAspect="1"/>
          </p:cNvPicPr>
          <p:nvPr/>
        </p:nvPicPr>
        <p:blipFill>
          <a:blip r:embed="rId2"/>
          <a:stretch>
            <a:fillRect/>
          </a:stretch>
        </p:blipFill>
        <p:spPr>
          <a:xfrm>
            <a:off x="661988" y="1214438"/>
            <a:ext cx="1804027" cy="1643856"/>
          </a:xfrm>
          <a:prstGeom prst="rect">
            <a:avLst/>
          </a:prstGeom>
        </p:spPr>
      </p:pic>
      <p:pic>
        <p:nvPicPr>
          <p:cNvPr id="7" name="Imagen 6"/>
          <p:cNvPicPr>
            <a:picLocks noChangeAspect="1"/>
          </p:cNvPicPr>
          <p:nvPr/>
        </p:nvPicPr>
        <p:blipFill>
          <a:blip r:embed="rId3"/>
          <a:stretch>
            <a:fillRect/>
          </a:stretch>
        </p:blipFill>
        <p:spPr>
          <a:xfrm>
            <a:off x="3411998" y="1675776"/>
            <a:ext cx="4383277" cy="3429794"/>
          </a:xfrm>
          <a:prstGeom prst="rect">
            <a:avLst/>
          </a:prstGeom>
        </p:spPr>
      </p:pic>
      <p:sp>
        <p:nvSpPr>
          <p:cNvPr id="8" name="Flecha doblada 7"/>
          <p:cNvSpPr/>
          <p:nvPr/>
        </p:nvSpPr>
        <p:spPr>
          <a:xfrm flipV="1">
            <a:off x="1844989" y="3056006"/>
            <a:ext cx="1242052" cy="646907"/>
          </a:xfrm>
          <a:prstGeom prst="bentArrow">
            <a:avLst>
              <a:gd name="adj1" fmla="val 18333"/>
              <a:gd name="adj2" fmla="val 18374"/>
              <a:gd name="adj3" fmla="val 22055"/>
              <a:gd name="adj4" fmla="val 9079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spTree>
    <p:extLst>
      <p:ext uri="{BB962C8B-B14F-4D97-AF65-F5344CB8AC3E}">
        <p14:creationId xmlns:p14="http://schemas.microsoft.com/office/powerpoint/2010/main" val="3372029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2"/>
          <p:cNvSpPr txBox="1">
            <a:spLocks/>
          </p:cNvSpPr>
          <p:nvPr/>
        </p:nvSpPr>
        <p:spPr>
          <a:xfrm>
            <a:off x="595256" y="566333"/>
            <a:ext cx="4060272" cy="1005416"/>
          </a:xfrm>
          <a:prstGeom prst="rect">
            <a:avLst/>
          </a:prstGeom>
        </p:spPr>
        <p:txBody>
          <a:bodyPr>
            <a:normAutofit/>
          </a:bodyPr>
          <a:lstStyle>
            <a:lvl1pPr algn="r" defTabSz="685800" rtl="0" eaLnBrk="1" latinLnBrk="0" hangingPunct="1">
              <a:lnSpc>
                <a:spcPct val="90000"/>
              </a:lnSpc>
              <a:spcBef>
                <a:spcPct val="0"/>
              </a:spcBef>
              <a:buNone/>
              <a:defRPr sz="3000" kern="1200" cap="all" baseline="0">
                <a:solidFill>
                  <a:schemeClr val="bg1"/>
                </a:solidFill>
                <a:latin typeface="+mj-lt"/>
                <a:ea typeface="+mj-ea"/>
                <a:cs typeface="+mj-cs"/>
              </a:defRPr>
            </a:lvl1pPr>
          </a:lstStyle>
          <a:p>
            <a:r>
              <a:rPr lang="es-CO" sz="3200" dirty="0"/>
              <a:t>QUE ES SOAP </a:t>
            </a:r>
            <a:r>
              <a:rPr lang="es-CO" sz="3200" dirty="0" err="1"/>
              <a:t>ui</a:t>
            </a:r>
            <a:r>
              <a:rPr lang="es-CO" sz="3200" dirty="0"/>
              <a:t>?</a:t>
            </a:r>
          </a:p>
        </p:txBody>
      </p:sp>
      <p:sp>
        <p:nvSpPr>
          <p:cNvPr id="3" name="Marcador de contenido 1"/>
          <p:cNvSpPr txBox="1">
            <a:spLocks/>
          </p:cNvSpPr>
          <p:nvPr/>
        </p:nvSpPr>
        <p:spPr>
          <a:xfrm>
            <a:off x="503592" y="1872963"/>
            <a:ext cx="8115300" cy="3354369"/>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bg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bg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bg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bg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a:lstStyle>
          <a:p>
            <a:pPr marL="0" indent="0">
              <a:buFont typeface="Arial" panose="020B0604020202020204" pitchFamily="34" charset="0"/>
              <a:buNone/>
            </a:pPr>
            <a:r>
              <a:rPr lang="es-CO" sz="2400" dirty="0"/>
              <a:t>SoapUI es una herramienta para probar servicios web; Estos pueden ser los servicios web SOAP o REST.</a:t>
            </a:r>
          </a:p>
          <a:p>
            <a:pPr marL="0" indent="0">
              <a:buFont typeface="Arial" panose="020B0604020202020204" pitchFamily="34" charset="0"/>
              <a:buNone/>
            </a:pPr>
            <a:endParaRPr lang="es-CO" sz="2400" dirty="0"/>
          </a:p>
          <a:p>
            <a:pPr marL="0" indent="0">
              <a:buFont typeface="Arial" panose="020B0604020202020204" pitchFamily="34" charset="0"/>
              <a:buNone/>
            </a:pPr>
            <a:r>
              <a:rPr lang="es-CO" sz="2400" dirty="0"/>
              <a:t>SoapUI es una herramienta de código abierto y se considera un estándar para la pruebas a servicios API. </a:t>
            </a:r>
          </a:p>
          <a:p>
            <a:pPr marL="0" indent="0">
              <a:buFont typeface="Arial" panose="020B0604020202020204" pitchFamily="34" charset="0"/>
              <a:buNone/>
            </a:pPr>
            <a:endParaRPr lang="es-CO" sz="2400" dirty="0"/>
          </a:p>
          <a:p>
            <a:pPr marL="0" indent="0">
              <a:buFont typeface="Arial" panose="020B0604020202020204" pitchFamily="34" charset="0"/>
              <a:buNone/>
            </a:pPr>
            <a:endParaRPr lang="es-CO" sz="2400" dirty="0"/>
          </a:p>
        </p:txBody>
      </p:sp>
      <p:pic>
        <p:nvPicPr>
          <p:cNvPr id="1026" name="Picture 2" descr="Resultado de imagen para soapUI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314" y="183202"/>
            <a:ext cx="1113827" cy="1177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13992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1977726" y="1180763"/>
            <a:ext cx="3952568" cy="1914525"/>
          </a:xfrm>
          <a:prstGeom prst="rect">
            <a:avLst/>
          </a:prstGeom>
        </p:spPr>
      </p:pic>
      <p:sp>
        <p:nvSpPr>
          <p:cNvPr id="4" name="CuadroTexto 3"/>
          <p:cNvSpPr txBox="1"/>
          <p:nvPr/>
        </p:nvSpPr>
        <p:spPr>
          <a:xfrm>
            <a:off x="428625" y="447675"/>
            <a:ext cx="7496175" cy="524503"/>
          </a:xfrm>
          <a:prstGeom prst="rect">
            <a:avLst/>
          </a:prstGeom>
          <a:noFill/>
        </p:spPr>
        <p:txBody>
          <a:bodyPr wrap="square" rtlCol="0">
            <a:spAutoFit/>
          </a:bodyPr>
          <a:lstStyle/>
          <a:p>
            <a:r>
              <a:rPr lang="es-CO" dirty="0"/>
              <a:t>Validaremos que nuestra respuesta contenga el numero 20 así que lo especificamos en la sección de </a:t>
            </a:r>
            <a:r>
              <a:rPr lang="es-CO" dirty="0" err="1"/>
              <a:t>content</a:t>
            </a:r>
            <a:r>
              <a:rPr lang="es-CO" dirty="0"/>
              <a:t>  </a:t>
            </a:r>
          </a:p>
        </p:txBody>
      </p:sp>
      <p:sp>
        <p:nvSpPr>
          <p:cNvPr id="5" name="CuadroTexto 4"/>
          <p:cNvSpPr txBox="1"/>
          <p:nvPr/>
        </p:nvSpPr>
        <p:spPr>
          <a:xfrm>
            <a:off x="428625" y="3629025"/>
            <a:ext cx="8258175" cy="740587"/>
          </a:xfrm>
          <a:prstGeom prst="rect">
            <a:avLst/>
          </a:prstGeom>
          <a:noFill/>
        </p:spPr>
        <p:txBody>
          <a:bodyPr wrap="square" rtlCol="0">
            <a:spAutoFit/>
          </a:bodyPr>
          <a:lstStyle/>
          <a:p>
            <a:r>
              <a:rPr lang="es-CO" dirty="0"/>
              <a:t>Una vez corramos la prueba si nuestra respuesta nos arroja el numero 20 nuestra aserción dará como resultado correcto o </a:t>
            </a:r>
            <a:r>
              <a:rPr lang="es-CO" dirty="0" err="1"/>
              <a:t>pass</a:t>
            </a:r>
            <a:r>
              <a:rPr lang="es-CO" dirty="0"/>
              <a:t> y en </a:t>
            </a:r>
            <a:r>
              <a:rPr lang="es-CO" dirty="0" err="1"/>
              <a:t>distitos</a:t>
            </a:r>
            <a:r>
              <a:rPr lang="es-CO" dirty="0"/>
              <a:t> apartados de SoapUI se nos mostrara de color verde, en caso de que falle se nos mostraría en color rojo y deberíamos verificar los logs y http codes para saber el error.</a:t>
            </a:r>
          </a:p>
        </p:txBody>
      </p:sp>
    </p:spTree>
    <p:extLst>
      <p:ext uri="{BB962C8B-B14F-4D97-AF65-F5344CB8AC3E}">
        <p14:creationId xmlns:p14="http://schemas.microsoft.com/office/powerpoint/2010/main" val="40357166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240253" y="1292652"/>
            <a:ext cx="7991475" cy="3444494"/>
          </a:xfrm>
          <a:prstGeom prst="rect">
            <a:avLst/>
          </a:prstGeom>
        </p:spPr>
      </p:pic>
      <p:sp>
        <p:nvSpPr>
          <p:cNvPr id="3" name="CuadroTexto 2"/>
          <p:cNvSpPr txBox="1"/>
          <p:nvPr/>
        </p:nvSpPr>
        <p:spPr>
          <a:xfrm>
            <a:off x="679860" y="408791"/>
            <a:ext cx="7551868" cy="338554"/>
          </a:xfrm>
          <a:prstGeom prst="rect">
            <a:avLst/>
          </a:prstGeom>
          <a:noFill/>
        </p:spPr>
        <p:txBody>
          <a:bodyPr wrap="square" rtlCol="0">
            <a:spAutoFit/>
          </a:bodyPr>
          <a:lstStyle/>
          <a:p>
            <a:r>
              <a:rPr lang="es-CO" sz="1600" dirty="0"/>
              <a:t>Nuestra respuesta a la solicitud dio como resultado 20 por lo tanto la aserción es valida </a:t>
            </a:r>
          </a:p>
        </p:txBody>
      </p:sp>
    </p:spTree>
    <p:extLst>
      <p:ext uri="{BB962C8B-B14F-4D97-AF65-F5344CB8AC3E}">
        <p14:creationId xmlns:p14="http://schemas.microsoft.com/office/powerpoint/2010/main" val="33261982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2680191" y="1162050"/>
            <a:ext cx="5770972" cy="3121372"/>
          </a:xfrm>
          <a:prstGeom prst="rect">
            <a:avLst/>
          </a:prstGeom>
        </p:spPr>
      </p:pic>
      <p:pic>
        <p:nvPicPr>
          <p:cNvPr id="4" name="Imagen 3"/>
          <p:cNvPicPr>
            <a:picLocks noChangeAspect="1"/>
          </p:cNvPicPr>
          <p:nvPr/>
        </p:nvPicPr>
        <p:blipFill>
          <a:blip r:embed="rId3"/>
          <a:stretch>
            <a:fillRect/>
          </a:stretch>
        </p:blipFill>
        <p:spPr>
          <a:xfrm>
            <a:off x="366712" y="2358231"/>
            <a:ext cx="1038225" cy="219075"/>
          </a:xfrm>
          <a:prstGeom prst="rect">
            <a:avLst/>
          </a:prstGeom>
        </p:spPr>
      </p:pic>
      <p:sp>
        <p:nvSpPr>
          <p:cNvPr id="5" name="Flecha derecha 4"/>
          <p:cNvSpPr/>
          <p:nvPr/>
        </p:nvSpPr>
        <p:spPr>
          <a:xfrm>
            <a:off x="1694901" y="2082712"/>
            <a:ext cx="628650" cy="7701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p:cNvSpPr txBox="1"/>
          <p:nvPr/>
        </p:nvSpPr>
        <p:spPr>
          <a:xfrm>
            <a:off x="438150" y="257175"/>
            <a:ext cx="7391400" cy="524503"/>
          </a:xfrm>
          <a:prstGeom prst="rect">
            <a:avLst/>
          </a:prstGeom>
          <a:noFill/>
        </p:spPr>
        <p:txBody>
          <a:bodyPr wrap="square" rtlCol="0">
            <a:spAutoFit/>
          </a:bodyPr>
          <a:lstStyle/>
          <a:p>
            <a:r>
              <a:rPr lang="es-CO" dirty="0"/>
              <a:t>Al Inspeccionar nuestro servicio web Soap podemos ver la estructura del servicio como los datos requeridos y su tipo </a:t>
            </a:r>
          </a:p>
        </p:txBody>
      </p:sp>
    </p:spTree>
    <p:extLst>
      <p:ext uri="{BB962C8B-B14F-4D97-AF65-F5344CB8AC3E}">
        <p14:creationId xmlns:p14="http://schemas.microsoft.com/office/powerpoint/2010/main" val="15395923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p:cNvSpPr>
            <a:spLocks noGrp="1"/>
          </p:cNvSpPr>
          <p:nvPr>
            <p:ph type="ctrTitle"/>
          </p:nvPr>
        </p:nvSpPr>
        <p:spPr>
          <a:xfrm>
            <a:off x="5933110" y="3954151"/>
            <a:ext cx="2738628" cy="764457"/>
          </a:xfrm>
        </p:spPr>
        <p:txBody>
          <a:bodyPr/>
          <a:lstStyle/>
          <a:p>
            <a:r>
              <a:rPr lang="es-CO" sz="3200" dirty="0"/>
              <a:t> Proyectos REST </a:t>
            </a:r>
          </a:p>
        </p:txBody>
      </p:sp>
    </p:spTree>
    <p:extLst>
      <p:ext uri="{BB962C8B-B14F-4D97-AF65-F5344CB8AC3E}">
        <p14:creationId xmlns:p14="http://schemas.microsoft.com/office/powerpoint/2010/main" val="34428463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Resultado de imagen para uri y ur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3875" y="2409824"/>
            <a:ext cx="4428201" cy="2220913"/>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p:cNvSpPr txBox="1"/>
          <p:nvPr/>
        </p:nvSpPr>
        <p:spPr>
          <a:xfrm>
            <a:off x="469900" y="209550"/>
            <a:ext cx="7378700" cy="2035814"/>
          </a:xfrm>
          <a:prstGeom prst="rect">
            <a:avLst/>
          </a:prstGeom>
          <a:noFill/>
        </p:spPr>
        <p:txBody>
          <a:bodyPr wrap="square" rtlCol="0">
            <a:spAutoFit/>
          </a:bodyPr>
          <a:lstStyle/>
          <a:p>
            <a:pPr algn="ctr"/>
            <a:r>
              <a:rPr lang="es-CO" sz="2800" dirty="0"/>
              <a:t>Que es una URI?</a:t>
            </a:r>
          </a:p>
          <a:p>
            <a:endParaRPr lang="es-CO" dirty="0"/>
          </a:p>
          <a:p>
            <a:r>
              <a:rPr lang="es-CO" dirty="0"/>
              <a:t>Internet se dice que está habitado por muchos puntos de contenido. Pues bien, un URI es el camino para identificar cualquiera de esos puntos de contenido, ya sea una página de texto, un vídeo o un clip de sonido, una imagen fija o animada, o un programa.</a:t>
            </a:r>
          </a:p>
          <a:p>
            <a:endParaRPr lang="es-CO" dirty="0"/>
          </a:p>
          <a:p>
            <a:r>
              <a:rPr lang="es-CO" dirty="0"/>
              <a:t>Por tanto, una URI es una cadena de caracteres que se utilizan para identificar un nombre o un recurso en Internet.</a:t>
            </a:r>
          </a:p>
        </p:txBody>
      </p:sp>
    </p:spTree>
    <p:extLst>
      <p:ext uri="{BB962C8B-B14F-4D97-AF65-F5344CB8AC3E}">
        <p14:creationId xmlns:p14="http://schemas.microsoft.com/office/powerpoint/2010/main" val="19778968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517936" y="1455653"/>
            <a:ext cx="7353300" cy="3118811"/>
          </a:xfrm>
          <a:prstGeom prst="rect">
            <a:avLst/>
          </a:prstGeom>
        </p:spPr>
      </p:pic>
      <p:sp>
        <p:nvSpPr>
          <p:cNvPr id="4" name="CuadroTexto 3"/>
          <p:cNvSpPr txBox="1"/>
          <p:nvPr/>
        </p:nvSpPr>
        <p:spPr>
          <a:xfrm>
            <a:off x="753035" y="311972"/>
            <a:ext cx="6745045" cy="769441"/>
          </a:xfrm>
          <a:prstGeom prst="rect">
            <a:avLst/>
          </a:prstGeom>
          <a:noFill/>
        </p:spPr>
        <p:txBody>
          <a:bodyPr wrap="square" rtlCol="0">
            <a:spAutoFit/>
          </a:bodyPr>
          <a:lstStyle/>
          <a:p>
            <a:pPr algn="ctr"/>
            <a:r>
              <a:rPr lang="es-CO" sz="4400" dirty="0"/>
              <a:t>Solicitudes REST</a:t>
            </a:r>
          </a:p>
        </p:txBody>
      </p:sp>
      <p:pic>
        <p:nvPicPr>
          <p:cNvPr id="2" name="Imagen 1"/>
          <p:cNvPicPr>
            <a:picLocks noChangeAspect="1"/>
          </p:cNvPicPr>
          <p:nvPr/>
        </p:nvPicPr>
        <p:blipFill>
          <a:blip r:embed="rId3"/>
          <a:stretch>
            <a:fillRect/>
          </a:stretch>
        </p:blipFill>
        <p:spPr>
          <a:xfrm>
            <a:off x="2431864" y="3324225"/>
            <a:ext cx="3658794" cy="1326439"/>
          </a:xfrm>
          <a:prstGeom prst="rect">
            <a:avLst/>
          </a:prstGeom>
        </p:spPr>
      </p:pic>
    </p:spTree>
    <p:extLst>
      <p:ext uri="{BB962C8B-B14F-4D97-AF65-F5344CB8AC3E}">
        <p14:creationId xmlns:p14="http://schemas.microsoft.com/office/powerpoint/2010/main" val="18721549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736625" y="445502"/>
            <a:ext cx="7400925" cy="3286125"/>
          </a:xfrm>
          <a:prstGeom prst="rect">
            <a:avLst/>
          </a:prstGeom>
        </p:spPr>
      </p:pic>
      <p:sp>
        <p:nvSpPr>
          <p:cNvPr id="3" name="CuadroTexto 2"/>
          <p:cNvSpPr txBox="1"/>
          <p:nvPr/>
        </p:nvSpPr>
        <p:spPr>
          <a:xfrm>
            <a:off x="204787" y="3781425"/>
            <a:ext cx="7662863" cy="308418"/>
          </a:xfrm>
          <a:prstGeom prst="rect">
            <a:avLst/>
          </a:prstGeom>
          <a:noFill/>
        </p:spPr>
        <p:txBody>
          <a:bodyPr wrap="square" rtlCol="0">
            <a:spAutoFit/>
          </a:bodyPr>
          <a:lstStyle/>
          <a:p>
            <a:endParaRPr lang="es-CO" dirty="0"/>
          </a:p>
        </p:txBody>
      </p:sp>
      <p:sp>
        <p:nvSpPr>
          <p:cNvPr id="4" name="CuadroTexto 3"/>
          <p:cNvSpPr txBox="1"/>
          <p:nvPr/>
        </p:nvSpPr>
        <p:spPr>
          <a:xfrm>
            <a:off x="792449" y="4139641"/>
            <a:ext cx="7419975" cy="740587"/>
          </a:xfrm>
          <a:prstGeom prst="rect">
            <a:avLst/>
          </a:prstGeom>
          <a:noFill/>
        </p:spPr>
        <p:txBody>
          <a:bodyPr wrap="square" rtlCol="0">
            <a:spAutoFit/>
          </a:bodyPr>
          <a:lstStyle/>
          <a:p>
            <a:r>
              <a:rPr lang="es-CO" dirty="0"/>
              <a:t>https://petstore.swagger.io/v2/pet/findByStatus?status=avaliable</a:t>
            </a:r>
          </a:p>
          <a:p>
            <a:r>
              <a:rPr lang="es-CO" dirty="0"/>
              <a:t>De igual manera que en los proyectos </a:t>
            </a:r>
            <a:r>
              <a:rPr lang="es-CO" dirty="0" err="1"/>
              <a:t>soap</a:t>
            </a:r>
            <a:r>
              <a:rPr lang="es-CO" dirty="0"/>
              <a:t> debemos especificar una </a:t>
            </a:r>
            <a:r>
              <a:rPr lang="es-CO" dirty="0" err="1"/>
              <a:t>uri</a:t>
            </a:r>
            <a:r>
              <a:rPr lang="es-CO" dirty="0"/>
              <a:t> de servicio REST a usar o buscarla de manera local en nuestro pc</a:t>
            </a:r>
          </a:p>
        </p:txBody>
      </p:sp>
    </p:spTree>
    <p:extLst>
      <p:ext uri="{BB962C8B-B14F-4D97-AF65-F5344CB8AC3E}">
        <p14:creationId xmlns:p14="http://schemas.microsoft.com/office/powerpoint/2010/main" val="1822218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3057524" y="1003115"/>
            <a:ext cx="2085975" cy="1066800"/>
          </a:xfrm>
          <a:prstGeom prst="rect">
            <a:avLst/>
          </a:prstGeom>
        </p:spPr>
      </p:pic>
      <p:sp>
        <p:nvSpPr>
          <p:cNvPr id="4" name="CuadroTexto 3"/>
          <p:cNvSpPr txBox="1"/>
          <p:nvPr/>
        </p:nvSpPr>
        <p:spPr>
          <a:xfrm>
            <a:off x="523875" y="295275"/>
            <a:ext cx="7248525" cy="524503"/>
          </a:xfrm>
          <a:prstGeom prst="rect">
            <a:avLst/>
          </a:prstGeom>
          <a:noFill/>
        </p:spPr>
        <p:txBody>
          <a:bodyPr wrap="square" rtlCol="0">
            <a:spAutoFit/>
          </a:bodyPr>
          <a:lstStyle/>
          <a:p>
            <a:r>
              <a:rPr lang="es-CO" dirty="0"/>
              <a:t>Al añadir el servicio se nos crearan tantos recursos, como solicitudes que estén incluidas en la URI dada, normalmente los servicios REST se van a encontrar agrupados por muchos </a:t>
            </a:r>
          </a:p>
        </p:txBody>
      </p:sp>
      <p:sp>
        <p:nvSpPr>
          <p:cNvPr id="5" name="CuadroTexto 4"/>
          <p:cNvSpPr txBox="1"/>
          <p:nvPr/>
        </p:nvSpPr>
        <p:spPr>
          <a:xfrm>
            <a:off x="523875" y="2286000"/>
            <a:ext cx="7153275" cy="308418"/>
          </a:xfrm>
          <a:prstGeom prst="rect">
            <a:avLst/>
          </a:prstGeom>
          <a:noFill/>
        </p:spPr>
        <p:txBody>
          <a:bodyPr wrap="square" rtlCol="0">
            <a:spAutoFit/>
          </a:bodyPr>
          <a:lstStyle/>
          <a:p>
            <a:endParaRPr lang="es-CO" dirty="0"/>
          </a:p>
        </p:txBody>
      </p:sp>
      <p:sp>
        <p:nvSpPr>
          <p:cNvPr id="8" name="CuadroTexto 7"/>
          <p:cNvSpPr txBox="1"/>
          <p:nvPr/>
        </p:nvSpPr>
        <p:spPr>
          <a:xfrm>
            <a:off x="438149" y="2177957"/>
            <a:ext cx="7000875" cy="524503"/>
          </a:xfrm>
          <a:prstGeom prst="rect">
            <a:avLst/>
          </a:prstGeom>
          <a:noFill/>
        </p:spPr>
        <p:txBody>
          <a:bodyPr wrap="square" rtlCol="0">
            <a:spAutoFit/>
          </a:bodyPr>
          <a:lstStyle/>
          <a:p>
            <a:r>
              <a:rPr lang="es-CO" dirty="0"/>
              <a:t>Podremos hacer doble clic en el servicio para ver detalles del mismo o ver la definición WADL, REST nos organiza la definición por carpetas para un mayor orden y accesibilidad.</a:t>
            </a:r>
          </a:p>
        </p:txBody>
      </p:sp>
      <p:pic>
        <p:nvPicPr>
          <p:cNvPr id="9" name="Imagen 8"/>
          <p:cNvPicPr>
            <a:picLocks noChangeAspect="1"/>
          </p:cNvPicPr>
          <p:nvPr/>
        </p:nvPicPr>
        <p:blipFill>
          <a:blip r:embed="rId3"/>
          <a:stretch>
            <a:fillRect/>
          </a:stretch>
        </p:blipFill>
        <p:spPr>
          <a:xfrm>
            <a:off x="1505093" y="2823184"/>
            <a:ext cx="4866988" cy="2733323"/>
          </a:xfrm>
          <a:prstGeom prst="rect">
            <a:avLst/>
          </a:prstGeom>
        </p:spPr>
      </p:pic>
    </p:spTree>
    <p:extLst>
      <p:ext uri="{BB962C8B-B14F-4D97-AF65-F5344CB8AC3E}">
        <p14:creationId xmlns:p14="http://schemas.microsoft.com/office/powerpoint/2010/main" val="13825055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409575" y="123825"/>
            <a:ext cx="7467600" cy="524503"/>
          </a:xfrm>
          <a:prstGeom prst="rect">
            <a:avLst/>
          </a:prstGeom>
          <a:noFill/>
        </p:spPr>
        <p:txBody>
          <a:bodyPr wrap="square" rtlCol="0">
            <a:spAutoFit/>
          </a:bodyPr>
          <a:lstStyle/>
          <a:p>
            <a:r>
              <a:rPr lang="es-CO" dirty="0"/>
              <a:t>Esta es la interfaz del editor de solicitudes REST, tenemos diferentes opciones como escoger el método a usar GET,POST, PUT entre otros. Añadir parámetros, especificar la ruta del recurso etc.</a:t>
            </a:r>
          </a:p>
        </p:txBody>
      </p:sp>
      <p:sp>
        <p:nvSpPr>
          <p:cNvPr id="4" name="CuadroTexto 3"/>
          <p:cNvSpPr txBox="1"/>
          <p:nvPr/>
        </p:nvSpPr>
        <p:spPr>
          <a:xfrm>
            <a:off x="409575" y="4086225"/>
            <a:ext cx="7877175" cy="524503"/>
          </a:xfrm>
          <a:prstGeom prst="rect">
            <a:avLst/>
          </a:prstGeom>
          <a:noFill/>
        </p:spPr>
        <p:txBody>
          <a:bodyPr wrap="square" rtlCol="0">
            <a:spAutoFit/>
          </a:bodyPr>
          <a:lstStyle/>
          <a:p>
            <a:r>
              <a:rPr lang="es-CO" dirty="0"/>
              <a:t>Otra característica es que tenemos la opción de ver la respuesta en otros formatos como JSON, XML, HTML y RAW al  igual que Soap podremos añadir aserciones a nuestras respuestas.</a:t>
            </a:r>
          </a:p>
        </p:txBody>
      </p:sp>
      <p:pic>
        <p:nvPicPr>
          <p:cNvPr id="5" name="Imagen 4"/>
          <p:cNvPicPr>
            <a:picLocks noChangeAspect="1"/>
          </p:cNvPicPr>
          <p:nvPr/>
        </p:nvPicPr>
        <p:blipFill>
          <a:blip r:embed="rId2"/>
          <a:stretch>
            <a:fillRect/>
          </a:stretch>
        </p:blipFill>
        <p:spPr>
          <a:xfrm>
            <a:off x="1136612" y="737548"/>
            <a:ext cx="6013525" cy="3259456"/>
          </a:xfrm>
          <a:prstGeom prst="rect">
            <a:avLst/>
          </a:prstGeom>
        </p:spPr>
      </p:pic>
    </p:spTree>
    <p:extLst>
      <p:ext uri="{BB962C8B-B14F-4D97-AF65-F5344CB8AC3E}">
        <p14:creationId xmlns:p14="http://schemas.microsoft.com/office/powerpoint/2010/main" val="3719668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561975" y="209550"/>
            <a:ext cx="7010400" cy="740587"/>
          </a:xfrm>
          <a:prstGeom prst="rect">
            <a:avLst/>
          </a:prstGeom>
          <a:noFill/>
        </p:spPr>
        <p:txBody>
          <a:bodyPr wrap="square" rtlCol="0">
            <a:spAutoFit/>
          </a:bodyPr>
          <a:lstStyle/>
          <a:p>
            <a:r>
              <a:rPr lang="es-CO" dirty="0"/>
              <a:t>En este ejemplo funcional  vemos que tenemos una solicitud POST la cual registra una mascota en el sistema, esta solicitud se envía por medio del BODY  de la solicitud, de igual modo que </a:t>
            </a:r>
            <a:r>
              <a:rPr lang="es-CO" dirty="0" err="1"/>
              <a:t>soap</a:t>
            </a:r>
            <a:r>
              <a:rPr lang="es-CO" dirty="0"/>
              <a:t> podríamos verificar nuestra respuesta con un </a:t>
            </a:r>
            <a:r>
              <a:rPr lang="es-CO" dirty="0" err="1"/>
              <a:t>assertion</a:t>
            </a:r>
            <a:endParaRPr lang="es-CO" dirty="0"/>
          </a:p>
        </p:txBody>
      </p:sp>
      <p:pic>
        <p:nvPicPr>
          <p:cNvPr id="6" name="Imagen 5"/>
          <p:cNvPicPr>
            <a:picLocks noChangeAspect="1"/>
          </p:cNvPicPr>
          <p:nvPr/>
        </p:nvPicPr>
        <p:blipFill>
          <a:blip r:embed="rId2"/>
          <a:stretch>
            <a:fillRect/>
          </a:stretch>
        </p:blipFill>
        <p:spPr>
          <a:xfrm>
            <a:off x="721084" y="1151068"/>
            <a:ext cx="6692181" cy="3724893"/>
          </a:xfrm>
          <a:prstGeom prst="rect">
            <a:avLst/>
          </a:prstGeom>
        </p:spPr>
      </p:pic>
    </p:spTree>
    <p:extLst>
      <p:ext uri="{BB962C8B-B14F-4D97-AF65-F5344CB8AC3E}">
        <p14:creationId xmlns:p14="http://schemas.microsoft.com/office/powerpoint/2010/main" val="1499788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1764254" y="355002"/>
            <a:ext cx="7229139" cy="646331"/>
          </a:xfrm>
          <a:prstGeom prst="rect">
            <a:avLst/>
          </a:prstGeom>
          <a:noFill/>
        </p:spPr>
        <p:txBody>
          <a:bodyPr wrap="square" rtlCol="0">
            <a:spAutoFit/>
          </a:bodyPr>
          <a:lstStyle/>
          <a:p>
            <a:r>
              <a:rPr lang="es-CO" sz="3600" dirty="0"/>
              <a:t>Que es un Web Service</a:t>
            </a:r>
          </a:p>
        </p:txBody>
      </p:sp>
      <p:sp>
        <p:nvSpPr>
          <p:cNvPr id="3" name="CuadroTexto 2"/>
          <p:cNvSpPr txBox="1"/>
          <p:nvPr/>
        </p:nvSpPr>
        <p:spPr>
          <a:xfrm>
            <a:off x="956371" y="1704132"/>
            <a:ext cx="7358231" cy="2308324"/>
          </a:xfrm>
          <a:prstGeom prst="rect">
            <a:avLst/>
          </a:prstGeom>
          <a:noFill/>
        </p:spPr>
        <p:txBody>
          <a:bodyPr wrap="square" rtlCol="0">
            <a:spAutoFit/>
          </a:bodyPr>
          <a:lstStyle/>
          <a:p>
            <a:pPr algn="just"/>
            <a:r>
              <a:rPr lang="es-CO" sz="1800" dirty="0"/>
              <a:t>Un servicio es una tecnología que utiliza un conjunto de protocolos y estándares que sirven para intercambiar datos entre aplicaciones.</a:t>
            </a:r>
          </a:p>
          <a:p>
            <a:pPr algn="just"/>
            <a:r>
              <a:rPr lang="es-CO" sz="1800" dirty="0"/>
              <a:t> Distintas aplicaciones de software desarrolladas en lenguajes de programación diferentes, y ejecutadas sobre cualquier plataforma, pueden utilizar los servicios web para intercambiar datos en redes de ordenadores como Internet. La interoperabilidad se consigue mediante la adopción de estándares abiertos. Las organizaciones OASIS y W3C son los comités responsables de la arquitectura y reglamentación de los servicios Web.</a:t>
            </a:r>
          </a:p>
        </p:txBody>
      </p:sp>
    </p:spTree>
    <p:extLst>
      <p:ext uri="{BB962C8B-B14F-4D97-AF65-F5344CB8AC3E}">
        <p14:creationId xmlns:p14="http://schemas.microsoft.com/office/powerpoint/2010/main" val="33168262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333375" y="190500"/>
            <a:ext cx="7419975" cy="647700"/>
          </a:xfrm>
          <a:prstGeom prst="rect">
            <a:avLst/>
          </a:prstGeom>
          <a:noFill/>
        </p:spPr>
        <p:txBody>
          <a:bodyPr wrap="square" rtlCol="0">
            <a:spAutoFit/>
          </a:bodyPr>
          <a:lstStyle/>
          <a:p>
            <a:endParaRPr lang="es-CO" dirty="0"/>
          </a:p>
        </p:txBody>
      </p:sp>
      <p:pic>
        <p:nvPicPr>
          <p:cNvPr id="3" name="Imagen 2"/>
          <p:cNvPicPr>
            <a:picLocks noChangeAspect="1"/>
          </p:cNvPicPr>
          <p:nvPr/>
        </p:nvPicPr>
        <p:blipFill>
          <a:blip r:embed="rId2"/>
          <a:stretch>
            <a:fillRect/>
          </a:stretch>
        </p:blipFill>
        <p:spPr>
          <a:xfrm>
            <a:off x="1013095" y="905884"/>
            <a:ext cx="6060534" cy="4347967"/>
          </a:xfrm>
          <a:prstGeom prst="rect">
            <a:avLst/>
          </a:prstGeom>
        </p:spPr>
      </p:pic>
      <p:sp>
        <p:nvSpPr>
          <p:cNvPr id="4" name="CuadroTexto 3"/>
          <p:cNvSpPr txBox="1"/>
          <p:nvPr/>
        </p:nvSpPr>
        <p:spPr>
          <a:xfrm>
            <a:off x="408791" y="122816"/>
            <a:ext cx="6863379" cy="524503"/>
          </a:xfrm>
          <a:prstGeom prst="rect">
            <a:avLst/>
          </a:prstGeom>
          <a:noFill/>
        </p:spPr>
        <p:txBody>
          <a:bodyPr wrap="square" rtlCol="0">
            <a:spAutoFit/>
          </a:bodyPr>
          <a:lstStyle/>
          <a:p>
            <a:r>
              <a:rPr lang="es-CO" dirty="0"/>
              <a:t>Cuando un servicio web nos pida enviar datos por parámetros tenemos varias opciones dependiendo como espera recibir los datos el servicio </a:t>
            </a:r>
          </a:p>
        </p:txBody>
      </p:sp>
    </p:spTree>
    <p:extLst>
      <p:ext uri="{BB962C8B-B14F-4D97-AF65-F5344CB8AC3E}">
        <p14:creationId xmlns:p14="http://schemas.microsoft.com/office/powerpoint/2010/main" val="39287379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866960" y="338955"/>
            <a:ext cx="7218381" cy="1821011"/>
          </a:xfrm>
          <a:prstGeom prst="rect">
            <a:avLst/>
          </a:prstGeom>
          <a:noFill/>
        </p:spPr>
        <p:txBody>
          <a:bodyPr wrap="square" rtlCol="0">
            <a:spAutoFit/>
          </a:bodyPr>
          <a:lstStyle/>
          <a:p>
            <a:pPr algn="just"/>
            <a:r>
              <a:rPr lang="es-CO" dirty="0"/>
              <a:t>Para nuestro primer ejemplo vamos a usar a la api de </a:t>
            </a:r>
            <a:r>
              <a:rPr lang="es-CO" dirty="0" err="1"/>
              <a:t>swagger</a:t>
            </a:r>
            <a:r>
              <a:rPr lang="es-CO" dirty="0"/>
              <a:t> </a:t>
            </a:r>
            <a:r>
              <a:rPr lang="es-CO" dirty="0" err="1"/>
              <a:t>petstore</a:t>
            </a:r>
            <a:r>
              <a:rPr lang="es-CO" dirty="0"/>
              <a:t>:</a:t>
            </a:r>
          </a:p>
          <a:p>
            <a:pPr algn="just"/>
            <a:endParaRPr lang="es-CO" dirty="0"/>
          </a:p>
          <a:p>
            <a:pPr algn="just"/>
            <a:r>
              <a:rPr lang="es-CO" dirty="0">
                <a:hlinkClick r:id="rId2"/>
              </a:rPr>
              <a:t>https://petstore.swagger.io</a:t>
            </a:r>
            <a:endParaRPr lang="es-CO" dirty="0"/>
          </a:p>
          <a:p>
            <a:pPr algn="just"/>
            <a:endParaRPr lang="es-CO" dirty="0"/>
          </a:p>
          <a:p>
            <a:pPr algn="just"/>
            <a:r>
              <a:rPr lang="es-CO" dirty="0"/>
              <a:t>Esta </a:t>
            </a:r>
            <a:r>
              <a:rPr lang="es-CO" dirty="0" err="1"/>
              <a:t>url</a:t>
            </a:r>
            <a:r>
              <a:rPr lang="es-CO" dirty="0"/>
              <a:t> es también llamada </a:t>
            </a:r>
            <a:r>
              <a:rPr lang="es-CO" dirty="0" err="1"/>
              <a:t>Endpoint</a:t>
            </a:r>
            <a:r>
              <a:rPr lang="es-CO" dirty="0"/>
              <a:t> el cual especifica la ruta del servidor.</a:t>
            </a:r>
          </a:p>
          <a:p>
            <a:pPr algn="just"/>
            <a:r>
              <a:rPr lang="es-CO" dirty="0"/>
              <a:t>Una vez nos encontremos en la pagina podremos ver varias solicitudes disponibles para usar en nuestro caso empezaremos creando nuestra mascota.</a:t>
            </a:r>
          </a:p>
          <a:p>
            <a:pPr algn="just"/>
            <a:endParaRPr lang="es-CO" dirty="0"/>
          </a:p>
        </p:txBody>
      </p:sp>
      <p:pic>
        <p:nvPicPr>
          <p:cNvPr id="5" name="Imagen 4"/>
          <p:cNvPicPr>
            <a:picLocks noChangeAspect="1"/>
          </p:cNvPicPr>
          <p:nvPr/>
        </p:nvPicPr>
        <p:blipFill>
          <a:blip r:embed="rId3"/>
          <a:stretch>
            <a:fillRect/>
          </a:stretch>
        </p:blipFill>
        <p:spPr>
          <a:xfrm>
            <a:off x="1241714" y="2474760"/>
            <a:ext cx="5905838" cy="2843552"/>
          </a:xfrm>
          <a:prstGeom prst="rect">
            <a:avLst/>
          </a:prstGeom>
        </p:spPr>
      </p:pic>
    </p:spTree>
    <p:extLst>
      <p:ext uri="{BB962C8B-B14F-4D97-AF65-F5344CB8AC3E}">
        <p14:creationId xmlns:p14="http://schemas.microsoft.com/office/powerpoint/2010/main" val="8724665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stretch>
            <a:fillRect/>
          </a:stretch>
        </p:blipFill>
        <p:spPr>
          <a:xfrm>
            <a:off x="369290" y="968187"/>
            <a:ext cx="7378282" cy="4325200"/>
          </a:xfrm>
          <a:prstGeom prst="rect">
            <a:avLst/>
          </a:prstGeom>
        </p:spPr>
      </p:pic>
      <p:sp>
        <p:nvSpPr>
          <p:cNvPr id="6" name="CuadroTexto 5"/>
          <p:cNvSpPr txBox="1"/>
          <p:nvPr/>
        </p:nvSpPr>
        <p:spPr>
          <a:xfrm>
            <a:off x="369290" y="204396"/>
            <a:ext cx="7378282" cy="524503"/>
          </a:xfrm>
          <a:prstGeom prst="rect">
            <a:avLst/>
          </a:prstGeom>
          <a:noFill/>
        </p:spPr>
        <p:txBody>
          <a:bodyPr wrap="square" rtlCol="0">
            <a:spAutoFit/>
          </a:bodyPr>
          <a:lstStyle/>
          <a:p>
            <a:r>
              <a:rPr lang="es-CO" dirty="0"/>
              <a:t>Al expandir la solicitud podemos ver los requerimientos de la misma, el formato de solicitud  y respuesta y desde la misma pagina podemos probar el servicio para después importarlo a </a:t>
            </a:r>
            <a:r>
              <a:rPr lang="es-CO" dirty="0" err="1"/>
              <a:t>soapUI</a:t>
            </a:r>
            <a:endParaRPr lang="es-CO" dirty="0"/>
          </a:p>
        </p:txBody>
      </p:sp>
    </p:spTree>
    <p:extLst>
      <p:ext uri="{BB962C8B-B14F-4D97-AF65-F5344CB8AC3E}">
        <p14:creationId xmlns:p14="http://schemas.microsoft.com/office/powerpoint/2010/main" val="18109234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484095" y="774915"/>
            <a:ext cx="8046720" cy="3454483"/>
          </a:xfrm>
          <a:prstGeom prst="rect">
            <a:avLst/>
          </a:prstGeom>
        </p:spPr>
      </p:pic>
      <p:sp>
        <p:nvSpPr>
          <p:cNvPr id="4" name="CuadroTexto 3"/>
          <p:cNvSpPr txBox="1"/>
          <p:nvPr/>
        </p:nvSpPr>
        <p:spPr>
          <a:xfrm>
            <a:off x="484095" y="118334"/>
            <a:ext cx="7282926" cy="524503"/>
          </a:xfrm>
          <a:prstGeom prst="rect">
            <a:avLst/>
          </a:prstGeom>
          <a:noFill/>
        </p:spPr>
        <p:txBody>
          <a:bodyPr wrap="square" rtlCol="0">
            <a:spAutoFit/>
          </a:bodyPr>
          <a:lstStyle/>
          <a:p>
            <a:r>
              <a:rPr lang="es-CO" dirty="0"/>
              <a:t>Una vez tengamos el servicio empezamos a llenar los datos, en este caso el formato usado es </a:t>
            </a:r>
            <a:r>
              <a:rPr lang="es-CO" dirty="0" err="1"/>
              <a:t>xml</a:t>
            </a:r>
            <a:r>
              <a:rPr lang="es-CO" dirty="0"/>
              <a:t> sin embargo en </a:t>
            </a:r>
            <a:r>
              <a:rPr lang="es-CO" dirty="0" err="1"/>
              <a:t>json</a:t>
            </a:r>
            <a:r>
              <a:rPr lang="es-CO" dirty="0"/>
              <a:t> es el mismo proceso pero con diferente estructura o disposición.</a:t>
            </a:r>
          </a:p>
        </p:txBody>
      </p:sp>
      <p:sp>
        <p:nvSpPr>
          <p:cNvPr id="5" name="CuadroTexto 4"/>
          <p:cNvSpPr txBox="1"/>
          <p:nvPr/>
        </p:nvSpPr>
        <p:spPr>
          <a:xfrm>
            <a:off x="638118" y="4521813"/>
            <a:ext cx="8046720" cy="308418"/>
          </a:xfrm>
          <a:prstGeom prst="rect">
            <a:avLst/>
          </a:prstGeom>
          <a:noFill/>
        </p:spPr>
        <p:txBody>
          <a:bodyPr wrap="square" rtlCol="0">
            <a:spAutoFit/>
          </a:bodyPr>
          <a:lstStyle/>
          <a:p>
            <a:r>
              <a:rPr lang="es-CO" dirty="0"/>
              <a:t>Una vez llenados todos los campos damos clic en </a:t>
            </a:r>
          </a:p>
        </p:txBody>
      </p:sp>
      <p:pic>
        <p:nvPicPr>
          <p:cNvPr id="6" name="Imagen 5"/>
          <p:cNvPicPr>
            <a:picLocks noChangeAspect="1"/>
          </p:cNvPicPr>
          <p:nvPr/>
        </p:nvPicPr>
        <p:blipFill>
          <a:blip r:embed="rId3"/>
          <a:stretch>
            <a:fillRect/>
          </a:stretch>
        </p:blipFill>
        <p:spPr>
          <a:xfrm>
            <a:off x="4507455" y="4414084"/>
            <a:ext cx="1133475" cy="523875"/>
          </a:xfrm>
          <a:prstGeom prst="rect">
            <a:avLst/>
          </a:prstGeom>
        </p:spPr>
      </p:pic>
    </p:spTree>
    <p:extLst>
      <p:ext uri="{BB962C8B-B14F-4D97-AF65-F5344CB8AC3E}">
        <p14:creationId xmlns:p14="http://schemas.microsoft.com/office/powerpoint/2010/main" val="10838588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215153" y="839096"/>
            <a:ext cx="8567799" cy="3431689"/>
          </a:xfrm>
          <a:prstGeom prst="rect">
            <a:avLst/>
          </a:prstGeom>
        </p:spPr>
      </p:pic>
      <p:sp>
        <p:nvSpPr>
          <p:cNvPr id="3" name="CuadroTexto 2"/>
          <p:cNvSpPr txBox="1"/>
          <p:nvPr/>
        </p:nvSpPr>
        <p:spPr>
          <a:xfrm>
            <a:off x="215153" y="139849"/>
            <a:ext cx="7562626" cy="524503"/>
          </a:xfrm>
          <a:prstGeom prst="rect">
            <a:avLst/>
          </a:prstGeom>
          <a:noFill/>
        </p:spPr>
        <p:txBody>
          <a:bodyPr wrap="square" rtlCol="0">
            <a:spAutoFit/>
          </a:bodyPr>
          <a:lstStyle/>
          <a:p>
            <a:r>
              <a:rPr lang="es-CO" dirty="0"/>
              <a:t>Obtendremos una respuesta del servidor, en este caso el proceso ha salido sin errores y obtendremos el </a:t>
            </a:r>
            <a:r>
              <a:rPr lang="es-CO" dirty="0" err="1"/>
              <a:t>body</a:t>
            </a:r>
            <a:r>
              <a:rPr lang="es-CO" dirty="0"/>
              <a:t> y </a:t>
            </a:r>
            <a:r>
              <a:rPr lang="es-CO" dirty="0" err="1"/>
              <a:t>headers</a:t>
            </a:r>
            <a:r>
              <a:rPr lang="es-CO" dirty="0"/>
              <a:t> de la respuesta.</a:t>
            </a:r>
          </a:p>
        </p:txBody>
      </p:sp>
      <p:sp>
        <p:nvSpPr>
          <p:cNvPr id="4" name="CuadroTexto 3"/>
          <p:cNvSpPr txBox="1"/>
          <p:nvPr/>
        </p:nvSpPr>
        <p:spPr>
          <a:xfrm>
            <a:off x="215153" y="4636546"/>
            <a:ext cx="8208084" cy="308418"/>
          </a:xfrm>
          <a:prstGeom prst="rect">
            <a:avLst/>
          </a:prstGeom>
          <a:noFill/>
        </p:spPr>
        <p:txBody>
          <a:bodyPr wrap="square" rtlCol="0">
            <a:spAutoFit/>
          </a:bodyPr>
          <a:lstStyle/>
          <a:p>
            <a:r>
              <a:rPr lang="es-CO" dirty="0"/>
              <a:t>Hasta aquí ya tendríamos creada a nuestra mascota ahora vamos a ver como seria el proceso desde </a:t>
            </a:r>
            <a:r>
              <a:rPr lang="es-CO" dirty="0" err="1"/>
              <a:t>soap</a:t>
            </a:r>
            <a:r>
              <a:rPr lang="es-CO" dirty="0"/>
              <a:t> UI</a:t>
            </a:r>
          </a:p>
        </p:txBody>
      </p:sp>
    </p:spTree>
    <p:extLst>
      <p:ext uri="{BB962C8B-B14F-4D97-AF65-F5344CB8AC3E}">
        <p14:creationId xmlns:p14="http://schemas.microsoft.com/office/powerpoint/2010/main" val="29598746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193638" y="129092"/>
            <a:ext cx="7476564" cy="524503"/>
          </a:xfrm>
          <a:prstGeom prst="rect">
            <a:avLst/>
          </a:prstGeom>
          <a:noFill/>
        </p:spPr>
        <p:txBody>
          <a:bodyPr wrap="square" rtlCol="0">
            <a:spAutoFit/>
          </a:bodyPr>
          <a:lstStyle/>
          <a:p>
            <a:r>
              <a:rPr lang="es-CO" dirty="0"/>
              <a:t>Para empezar debemos especificar la URI de nuestro Rest web Service esta también la proporciona la pagina de la </a:t>
            </a:r>
            <a:r>
              <a:rPr lang="es-CO" dirty="0" err="1"/>
              <a:t>petstore</a:t>
            </a:r>
            <a:endParaRPr lang="es-CO" dirty="0"/>
          </a:p>
        </p:txBody>
      </p:sp>
      <p:pic>
        <p:nvPicPr>
          <p:cNvPr id="3" name="Imagen 2"/>
          <p:cNvPicPr>
            <a:picLocks noChangeAspect="1"/>
          </p:cNvPicPr>
          <p:nvPr/>
        </p:nvPicPr>
        <p:blipFill>
          <a:blip r:embed="rId2"/>
          <a:stretch>
            <a:fillRect/>
          </a:stretch>
        </p:blipFill>
        <p:spPr>
          <a:xfrm>
            <a:off x="193638" y="1301584"/>
            <a:ext cx="2590800" cy="609600"/>
          </a:xfrm>
          <a:prstGeom prst="rect">
            <a:avLst/>
          </a:prstGeom>
        </p:spPr>
      </p:pic>
      <p:sp>
        <p:nvSpPr>
          <p:cNvPr id="5" name="Flecha derecha 4"/>
          <p:cNvSpPr/>
          <p:nvPr/>
        </p:nvSpPr>
        <p:spPr>
          <a:xfrm>
            <a:off x="3022900" y="1075765"/>
            <a:ext cx="720762" cy="8354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6" name="Imagen 5"/>
          <p:cNvPicPr>
            <a:picLocks noChangeAspect="1"/>
          </p:cNvPicPr>
          <p:nvPr/>
        </p:nvPicPr>
        <p:blipFill>
          <a:blip r:embed="rId3"/>
          <a:stretch>
            <a:fillRect/>
          </a:stretch>
        </p:blipFill>
        <p:spPr>
          <a:xfrm>
            <a:off x="3982124" y="653595"/>
            <a:ext cx="4333875" cy="1933575"/>
          </a:xfrm>
          <a:prstGeom prst="rect">
            <a:avLst/>
          </a:prstGeom>
        </p:spPr>
      </p:pic>
      <p:sp>
        <p:nvSpPr>
          <p:cNvPr id="7" name="CuadroTexto 6"/>
          <p:cNvSpPr txBox="1"/>
          <p:nvPr/>
        </p:nvSpPr>
        <p:spPr>
          <a:xfrm>
            <a:off x="419548" y="2850776"/>
            <a:ext cx="7820810" cy="308418"/>
          </a:xfrm>
          <a:prstGeom prst="rect">
            <a:avLst/>
          </a:prstGeom>
          <a:noFill/>
        </p:spPr>
        <p:txBody>
          <a:bodyPr wrap="square" rtlCol="0">
            <a:spAutoFit/>
          </a:bodyPr>
          <a:lstStyle/>
          <a:p>
            <a:r>
              <a:rPr lang="es-CO" dirty="0"/>
              <a:t>Damos clic en OK, SoapUI cargara nuestro servicio  y se nos abrirá la pestaña de la solicitud </a:t>
            </a:r>
          </a:p>
        </p:txBody>
      </p:sp>
      <p:pic>
        <p:nvPicPr>
          <p:cNvPr id="8" name="Imagen 7"/>
          <p:cNvPicPr>
            <a:picLocks noChangeAspect="1"/>
          </p:cNvPicPr>
          <p:nvPr/>
        </p:nvPicPr>
        <p:blipFill>
          <a:blip r:embed="rId4"/>
          <a:stretch>
            <a:fillRect/>
          </a:stretch>
        </p:blipFill>
        <p:spPr>
          <a:xfrm>
            <a:off x="3177259" y="3548400"/>
            <a:ext cx="2305387" cy="1179253"/>
          </a:xfrm>
          <a:prstGeom prst="rect">
            <a:avLst/>
          </a:prstGeom>
        </p:spPr>
      </p:pic>
    </p:spTree>
    <p:extLst>
      <p:ext uri="{BB962C8B-B14F-4D97-AF65-F5344CB8AC3E}">
        <p14:creationId xmlns:p14="http://schemas.microsoft.com/office/powerpoint/2010/main" val="292015637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268941" y="161365"/>
            <a:ext cx="7379746" cy="740587"/>
          </a:xfrm>
          <a:prstGeom prst="rect">
            <a:avLst/>
          </a:prstGeom>
          <a:noFill/>
        </p:spPr>
        <p:txBody>
          <a:bodyPr wrap="square" rtlCol="0">
            <a:spAutoFit/>
          </a:bodyPr>
          <a:lstStyle/>
          <a:p>
            <a:r>
              <a:rPr lang="es-CO" dirty="0"/>
              <a:t>En el editor de solicitudes debemos especificar el método a usar, verificar nuestro en </a:t>
            </a:r>
            <a:r>
              <a:rPr lang="es-CO" dirty="0" err="1"/>
              <a:t>point</a:t>
            </a:r>
            <a:r>
              <a:rPr lang="es-CO" dirty="0"/>
              <a:t>  y la ruta de la solicitud, escribir o copiar nuestro BODY y especificar el tipo de formato que se va a usar una vez echo esto simplemente correríamos la solicitud</a:t>
            </a:r>
          </a:p>
        </p:txBody>
      </p:sp>
      <p:pic>
        <p:nvPicPr>
          <p:cNvPr id="3" name="Imagen 2"/>
          <p:cNvPicPr>
            <a:picLocks noChangeAspect="1"/>
          </p:cNvPicPr>
          <p:nvPr/>
        </p:nvPicPr>
        <p:blipFill>
          <a:blip r:embed="rId2"/>
          <a:stretch>
            <a:fillRect/>
          </a:stretch>
        </p:blipFill>
        <p:spPr>
          <a:xfrm>
            <a:off x="437664" y="1258644"/>
            <a:ext cx="7042299" cy="3916239"/>
          </a:xfrm>
          <a:prstGeom prst="rect">
            <a:avLst/>
          </a:prstGeom>
        </p:spPr>
      </p:pic>
    </p:spTree>
    <p:extLst>
      <p:ext uri="{BB962C8B-B14F-4D97-AF65-F5344CB8AC3E}">
        <p14:creationId xmlns:p14="http://schemas.microsoft.com/office/powerpoint/2010/main" val="9954097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344245" y="1163181"/>
            <a:ext cx="3429000" cy="1733550"/>
          </a:xfrm>
          <a:prstGeom prst="rect">
            <a:avLst/>
          </a:prstGeom>
        </p:spPr>
      </p:pic>
      <p:sp>
        <p:nvSpPr>
          <p:cNvPr id="3" name="CuadroTexto 2"/>
          <p:cNvSpPr txBox="1"/>
          <p:nvPr/>
        </p:nvSpPr>
        <p:spPr>
          <a:xfrm>
            <a:off x="344245" y="193638"/>
            <a:ext cx="7272169" cy="956672"/>
          </a:xfrm>
          <a:prstGeom prst="rect">
            <a:avLst/>
          </a:prstGeom>
          <a:noFill/>
        </p:spPr>
        <p:txBody>
          <a:bodyPr wrap="square" rtlCol="0">
            <a:spAutoFit/>
          </a:bodyPr>
          <a:lstStyle/>
          <a:p>
            <a:r>
              <a:rPr lang="es-CO" dirty="0"/>
              <a:t>Al correr la solicitud obtendremos una correspondiente respuesta del servidor, en este caso nuestra mascota fue satisfactoriamente creada esto lo podríamos verificar gracias a los http codes que lo podemos encontrar en la pestaña de </a:t>
            </a:r>
            <a:r>
              <a:rPr lang="es-CO" dirty="0" err="1"/>
              <a:t>raw</a:t>
            </a:r>
            <a:r>
              <a:rPr lang="es-CO" dirty="0"/>
              <a:t> o otros apartados o podríamos correr el servicio de obtener nuestra mascota y verificar si efectivamente se encuentra creada.</a:t>
            </a:r>
          </a:p>
        </p:txBody>
      </p:sp>
      <p:pic>
        <p:nvPicPr>
          <p:cNvPr id="4" name="Imagen 3"/>
          <p:cNvPicPr>
            <a:picLocks noChangeAspect="1"/>
          </p:cNvPicPr>
          <p:nvPr/>
        </p:nvPicPr>
        <p:blipFill>
          <a:blip r:embed="rId3"/>
          <a:stretch>
            <a:fillRect/>
          </a:stretch>
        </p:blipFill>
        <p:spPr>
          <a:xfrm>
            <a:off x="4833657" y="1354500"/>
            <a:ext cx="3159275" cy="1350912"/>
          </a:xfrm>
          <a:prstGeom prst="rect">
            <a:avLst/>
          </a:prstGeom>
        </p:spPr>
      </p:pic>
      <p:pic>
        <p:nvPicPr>
          <p:cNvPr id="5" name="Imagen 4"/>
          <p:cNvPicPr>
            <a:picLocks noChangeAspect="1"/>
          </p:cNvPicPr>
          <p:nvPr/>
        </p:nvPicPr>
        <p:blipFill>
          <a:blip r:embed="rId4"/>
          <a:stretch>
            <a:fillRect/>
          </a:stretch>
        </p:blipFill>
        <p:spPr>
          <a:xfrm>
            <a:off x="570154" y="3100921"/>
            <a:ext cx="7143078" cy="1750827"/>
          </a:xfrm>
          <a:prstGeom prst="rect">
            <a:avLst/>
          </a:prstGeom>
        </p:spPr>
      </p:pic>
    </p:spTree>
    <p:extLst>
      <p:ext uri="{BB962C8B-B14F-4D97-AF65-F5344CB8AC3E}">
        <p14:creationId xmlns:p14="http://schemas.microsoft.com/office/powerpoint/2010/main" val="17188133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421855" y="3786692"/>
            <a:ext cx="3206855" cy="576914"/>
          </a:xfrm>
        </p:spPr>
        <p:txBody>
          <a:bodyPr/>
          <a:lstStyle/>
          <a:p>
            <a:r>
              <a:rPr lang="es-CO" sz="2400" dirty="0"/>
              <a:t>CREAR CASOS DE Pruebas/</a:t>
            </a:r>
            <a:br>
              <a:rPr lang="es-CO" sz="2400" dirty="0"/>
            </a:br>
            <a:r>
              <a:rPr lang="es-CO" sz="2400" dirty="0"/>
              <a:t>test cases</a:t>
            </a:r>
          </a:p>
        </p:txBody>
      </p:sp>
    </p:spTree>
    <p:extLst>
      <p:ext uri="{BB962C8B-B14F-4D97-AF65-F5344CB8AC3E}">
        <p14:creationId xmlns:p14="http://schemas.microsoft.com/office/powerpoint/2010/main" val="18740329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2510118" y="208382"/>
            <a:ext cx="3048000" cy="1857375"/>
          </a:xfrm>
          <a:prstGeom prst="rect">
            <a:avLst/>
          </a:prstGeom>
        </p:spPr>
      </p:pic>
      <p:pic>
        <p:nvPicPr>
          <p:cNvPr id="5" name="Imagen 4"/>
          <p:cNvPicPr>
            <a:picLocks noChangeAspect="1"/>
          </p:cNvPicPr>
          <p:nvPr/>
        </p:nvPicPr>
        <p:blipFill>
          <a:blip r:embed="rId3"/>
          <a:stretch>
            <a:fillRect/>
          </a:stretch>
        </p:blipFill>
        <p:spPr>
          <a:xfrm>
            <a:off x="1590730" y="2173334"/>
            <a:ext cx="5381625" cy="2886075"/>
          </a:xfrm>
          <a:prstGeom prst="rect">
            <a:avLst/>
          </a:prstGeom>
        </p:spPr>
      </p:pic>
    </p:spTree>
    <p:extLst>
      <p:ext uri="{BB962C8B-B14F-4D97-AF65-F5344CB8AC3E}">
        <p14:creationId xmlns:p14="http://schemas.microsoft.com/office/powerpoint/2010/main" val="2889498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3033657" y="225911"/>
            <a:ext cx="7368988" cy="707886"/>
          </a:xfrm>
          <a:prstGeom prst="rect">
            <a:avLst/>
          </a:prstGeom>
          <a:noFill/>
        </p:spPr>
        <p:txBody>
          <a:bodyPr wrap="square" rtlCol="0">
            <a:spAutoFit/>
          </a:bodyPr>
          <a:lstStyle/>
          <a:p>
            <a:r>
              <a:rPr lang="es-CO" sz="4000" dirty="0"/>
              <a:t>Que es </a:t>
            </a:r>
            <a:r>
              <a:rPr lang="es-CO" sz="4000" dirty="0" err="1"/>
              <a:t>soa</a:t>
            </a:r>
            <a:r>
              <a:rPr lang="es-CO" sz="4000" dirty="0"/>
              <a:t>? </a:t>
            </a:r>
          </a:p>
        </p:txBody>
      </p:sp>
      <p:sp>
        <p:nvSpPr>
          <p:cNvPr id="3" name="CuadroTexto 2"/>
          <p:cNvSpPr txBox="1"/>
          <p:nvPr/>
        </p:nvSpPr>
        <p:spPr>
          <a:xfrm>
            <a:off x="763793" y="1506070"/>
            <a:ext cx="7455050" cy="2554545"/>
          </a:xfrm>
          <a:prstGeom prst="rect">
            <a:avLst/>
          </a:prstGeom>
          <a:noFill/>
        </p:spPr>
        <p:txBody>
          <a:bodyPr wrap="square" rtlCol="0">
            <a:spAutoFit/>
          </a:bodyPr>
          <a:lstStyle/>
          <a:p>
            <a:pPr algn="just"/>
            <a:r>
              <a:rPr lang="es-CO" sz="2000" dirty="0"/>
              <a:t>SOA es un tipo de arquitectura de software, la cual se basa en la integración de aplicaciones mediante servicios. </a:t>
            </a:r>
          </a:p>
          <a:p>
            <a:pPr algn="just"/>
            <a:r>
              <a:rPr lang="es-CO" sz="2000" dirty="0"/>
              <a:t>Sobre estos servicios se construyen: composiciones, BPM, proxys e incluso </a:t>
            </a:r>
            <a:r>
              <a:rPr lang="es-CO" sz="2000" dirty="0" err="1"/>
              <a:t>APIs</a:t>
            </a:r>
            <a:r>
              <a:rPr lang="es-CO" sz="2000" dirty="0"/>
              <a:t>. Pero… ¿REST y SOAP no son también servicios? Sí, son tecnologías que aparentemente ofrecen las mismas funcionalidades, pero no hacen lo mismo, aunque tanto REST como SOAP, siguen la misma arquitectura SOA, por lo que las dos siguen los mismos “principios”. </a:t>
            </a:r>
          </a:p>
        </p:txBody>
      </p:sp>
    </p:spTree>
    <p:extLst>
      <p:ext uri="{BB962C8B-B14F-4D97-AF65-F5344CB8AC3E}">
        <p14:creationId xmlns:p14="http://schemas.microsoft.com/office/powerpoint/2010/main" val="41143064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484723" y="460851"/>
            <a:ext cx="5572125" cy="4429125"/>
          </a:xfrm>
          <a:prstGeom prst="rect">
            <a:avLst/>
          </a:prstGeom>
        </p:spPr>
      </p:pic>
    </p:spTree>
    <p:extLst>
      <p:ext uri="{BB962C8B-B14F-4D97-AF65-F5344CB8AC3E}">
        <p14:creationId xmlns:p14="http://schemas.microsoft.com/office/powerpoint/2010/main" val="15624480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723900" y="443706"/>
            <a:ext cx="5505450" cy="3476625"/>
          </a:xfrm>
          <a:prstGeom prst="rect">
            <a:avLst/>
          </a:prstGeom>
        </p:spPr>
      </p:pic>
    </p:spTree>
    <p:extLst>
      <p:ext uri="{BB962C8B-B14F-4D97-AF65-F5344CB8AC3E}">
        <p14:creationId xmlns:p14="http://schemas.microsoft.com/office/powerpoint/2010/main" val="809049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965384" y="3954151"/>
            <a:ext cx="2738628" cy="764457"/>
          </a:xfrm>
        </p:spPr>
        <p:txBody>
          <a:bodyPr/>
          <a:lstStyle/>
          <a:p>
            <a:r>
              <a:rPr lang="es-CO" sz="2800" dirty="0"/>
              <a:t>Validaciones/ ASSERTIONS</a:t>
            </a:r>
          </a:p>
        </p:txBody>
      </p:sp>
    </p:spTree>
    <p:extLst>
      <p:ext uri="{BB962C8B-B14F-4D97-AF65-F5344CB8AC3E}">
        <p14:creationId xmlns:p14="http://schemas.microsoft.com/office/powerpoint/2010/main" val="171579964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769227" y="413450"/>
            <a:ext cx="7413516" cy="447162"/>
          </a:xfrm>
          <a:prstGeom prst="rect">
            <a:avLst/>
          </a:prstGeom>
        </p:spPr>
      </p:pic>
      <p:pic>
        <p:nvPicPr>
          <p:cNvPr id="3" name="Imagen 2"/>
          <p:cNvPicPr>
            <a:picLocks noChangeAspect="1"/>
          </p:cNvPicPr>
          <p:nvPr/>
        </p:nvPicPr>
        <p:blipFill>
          <a:blip r:embed="rId3"/>
          <a:stretch>
            <a:fillRect/>
          </a:stretch>
        </p:blipFill>
        <p:spPr>
          <a:xfrm>
            <a:off x="1016653" y="1056499"/>
            <a:ext cx="6310925" cy="3784441"/>
          </a:xfrm>
          <a:prstGeom prst="rect">
            <a:avLst/>
          </a:prstGeom>
        </p:spPr>
      </p:pic>
    </p:spTree>
    <p:extLst>
      <p:ext uri="{BB962C8B-B14F-4D97-AF65-F5344CB8AC3E}">
        <p14:creationId xmlns:p14="http://schemas.microsoft.com/office/powerpoint/2010/main" val="35513159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258127" y="754277"/>
            <a:ext cx="4238625" cy="2362200"/>
          </a:xfrm>
          <a:prstGeom prst="rect">
            <a:avLst/>
          </a:prstGeom>
        </p:spPr>
      </p:pic>
      <p:pic>
        <p:nvPicPr>
          <p:cNvPr id="3" name="Imagen 2"/>
          <p:cNvPicPr>
            <a:picLocks noChangeAspect="1"/>
          </p:cNvPicPr>
          <p:nvPr/>
        </p:nvPicPr>
        <p:blipFill>
          <a:blip r:embed="rId3"/>
          <a:stretch>
            <a:fillRect/>
          </a:stretch>
        </p:blipFill>
        <p:spPr>
          <a:xfrm>
            <a:off x="4669827" y="1411502"/>
            <a:ext cx="4171950" cy="3409950"/>
          </a:xfrm>
          <a:prstGeom prst="rect">
            <a:avLst/>
          </a:prstGeom>
        </p:spPr>
      </p:pic>
    </p:spTree>
    <p:extLst>
      <p:ext uri="{BB962C8B-B14F-4D97-AF65-F5344CB8AC3E}">
        <p14:creationId xmlns:p14="http://schemas.microsoft.com/office/powerpoint/2010/main" val="571642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333949" y="497434"/>
            <a:ext cx="5849863" cy="4210672"/>
          </a:xfrm>
          <a:prstGeom prst="rect">
            <a:avLst/>
          </a:prstGeom>
        </p:spPr>
      </p:pic>
    </p:spTree>
    <p:extLst>
      <p:ext uri="{BB962C8B-B14F-4D97-AF65-F5344CB8AC3E}">
        <p14:creationId xmlns:p14="http://schemas.microsoft.com/office/powerpoint/2010/main" val="39251579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408791" y="311972"/>
            <a:ext cx="7164593" cy="923330"/>
          </a:xfrm>
          <a:prstGeom prst="rect">
            <a:avLst/>
          </a:prstGeom>
          <a:noFill/>
        </p:spPr>
        <p:txBody>
          <a:bodyPr wrap="square" rtlCol="0">
            <a:spAutoFit/>
          </a:bodyPr>
          <a:lstStyle/>
          <a:p>
            <a:r>
              <a:rPr lang="es-CO" sz="1800" dirty="0">
                <a:solidFill>
                  <a:schemeClr val="bg1"/>
                </a:solidFill>
              </a:rPr>
              <a:t>En caso de que nuestro </a:t>
            </a:r>
            <a:r>
              <a:rPr lang="es-CO" sz="1800" dirty="0" err="1">
                <a:solidFill>
                  <a:schemeClr val="bg1"/>
                </a:solidFill>
              </a:rPr>
              <a:t>assertion</a:t>
            </a:r>
            <a:r>
              <a:rPr lang="es-CO" sz="1800" dirty="0">
                <a:solidFill>
                  <a:schemeClr val="bg1"/>
                </a:solidFill>
              </a:rPr>
              <a:t> saliera como “</a:t>
            </a:r>
            <a:r>
              <a:rPr lang="es-CO" sz="1800" dirty="0" err="1">
                <a:solidFill>
                  <a:schemeClr val="bg1"/>
                </a:solidFill>
              </a:rPr>
              <a:t>failed</a:t>
            </a:r>
            <a:r>
              <a:rPr lang="es-CO" sz="1800" dirty="0">
                <a:solidFill>
                  <a:schemeClr val="bg1"/>
                </a:solidFill>
              </a:rPr>
              <a:t>” nos aparecerá de color rojo y nos dirá cuanto tiempo tomo la respuesta sobre el tiempo que se esperaba  </a:t>
            </a:r>
          </a:p>
        </p:txBody>
      </p:sp>
      <p:pic>
        <p:nvPicPr>
          <p:cNvPr id="3" name="Imagen 2"/>
          <p:cNvPicPr>
            <a:picLocks noChangeAspect="1"/>
          </p:cNvPicPr>
          <p:nvPr/>
        </p:nvPicPr>
        <p:blipFill>
          <a:blip r:embed="rId2"/>
          <a:stretch>
            <a:fillRect/>
          </a:stretch>
        </p:blipFill>
        <p:spPr>
          <a:xfrm>
            <a:off x="408791" y="1235302"/>
            <a:ext cx="2152650" cy="1038225"/>
          </a:xfrm>
          <a:prstGeom prst="rect">
            <a:avLst/>
          </a:prstGeom>
        </p:spPr>
      </p:pic>
      <p:sp>
        <p:nvSpPr>
          <p:cNvPr id="5" name="CuadroTexto 4"/>
          <p:cNvSpPr txBox="1"/>
          <p:nvPr/>
        </p:nvSpPr>
        <p:spPr>
          <a:xfrm>
            <a:off x="408791" y="2441986"/>
            <a:ext cx="8143538" cy="2186496"/>
          </a:xfrm>
          <a:prstGeom prst="rect">
            <a:avLst/>
          </a:prstGeom>
          <a:noFill/>
        </p:spPr>
        <p:txBody>
          <a:bodyPr wrap="square" rtlCol="0">
            <a:spAutoFit/>
          </a:bodyPr>
          <a:lstStyle/>
          <a:p>
            <a:r>
              <a:rPr lang="es-CO" sz="1800" dirty="0">
                <a:solidFill>
                  <a:schemeClr val="bg1"/>
                </a:solidFill>
              </a:rPr>
              <a:t>El </a:t>
            </a:r>
            <a:r>
              <a:rPr lang="es-CO" sz="1800" dirty="0" err="1">
                <a:solidFill>
                  <a:schemeClr val="bg1"/>
                </a:solidFill>
              </a:rPr>
              <a:t>assertion</a:t>
            </a:r>
            <a:r>
              <a:rPr lang="es-CO" sz="1800" dirty="0">
                <a:solidFill>
                  <a:schemeClr val="bg1"/>
                </a:solidFill>
              </a:rPr>
              <a:t> SLA es solo uno de los tantos </a:t>
            </a:r>
            <a:r>
              <a:rPr lang="es-CO" sz="1800" dirty="0" err="1">
                <a:solidFill>
                  <a:schemeClr val="bg1"/>
                </a:solidFill>
              </a:rPr>
              <a:t>assertions</a:t>
            </a:r>
            <a:r>
              <a:rPr lang="es-CO" sz="1800" dirty="0">
                <a:solidFill>
                  <a:schemeClr val="bg1"/>
                </a:solidFill>
              </a:rPr>
              <a:t> que podemos usar, algunos estarán bloqueados dependiendo si usamos Soap o Rest.</a:t>
            </a:r>
          </a:p>
          <a:p>
            <a:endParaRPr lang="es-CO" sz="1800" dirty="0">
              <a:solidFill>
                <a:schemeClr val="bg1"/>
              </a:solidFill>
            </a:endParaRPr>
          </a:p>
          <a:p>
            <a:r>
              <a:rPr lang="es-CO" sz="1800" dirty="0">
                <a:solidFill>
                  <a:schemeClr val="bg1"/>
                </a:solidFill>
              </a:rPr>
              <a:t>En el siguiente link se especifica cada uno de ellos y como funciona:</a:t>
            </a:r>
          </a:p>
          <a:p>
            <a:r>
              <a:rPr lang="es-CO" sz="1800" dirty="0">
                <a:solidFill>
                  <a:schemeClr val="bg1"/>
                </a:solidFill>
                <a:hlinkClick r:id="rId3"/>
              </a:rPr>
              <a:t>https://www.soapui.org/docs/functional-testing/validating-messages/getting-started-with-assertions.html#2-1-Property-Content-Category</a:t>
            </a:r>
            <a:endParaRPr lang="es-CO" sz="1800" dirty="0">
              <a:solidFill>
                <a:schemeClr val="bg1"/>
              </a:solidFill>
            </a:endParaRPr>
          </a:p>
          <a:p>
            <a:endParaRPr lang="es-CO" dirty="0">
              <a:solidFill>
                <a:schemeClr val="bg1"/>
              </a:solidFill>
            </a:endParaRPr>
          </a:p>
          <a:p>
            <a:endParaRPr lang="es-CO" dirty="0">
              <a:solidFill>
                <a:schemeClr val="bg1"/>
              </a:solidFill>
            </a:endParaRPr>
          </a:p>
        </p:txBody>
      </p:sp>
    </p:spTree>
    <p:extLst>
      <p:ext uri="{BB962C8B-B14F-4D97-AF65-F5344CB8AC3E}">
        <p14:creationId xmlns:p14="http://schemas.microsoft.com/office/powerpoint/2010/main" val="25434094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73256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2395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2969111" y="432425"/>
            <a:ext cx="7455049" cy="707886"/>
          </a:xfrm>
          <a:prstGeom prst="rect">
            <a:avLst/>
          </a:prstGeom>
          <a:noFill/>
        </p:spPr>
        <p:txBody>
          <a:bodyPr wrap="square" rtlCol="0">
            <a:spAutoFit/>
          </a:bodyPr>
          <a:lstStyle/>
          <a:p>
            <a:r>
              <a:rPr lang="es-CO" sz="4000" dirty="0"/>
              <a:t>Que es Soap?</a:t>
            </a:r>
          </a:p>
        </p:txBody>
      </p:sp>
      <p:sp>
        <p:nvSpPr>
          <p:cNvPr id="3" name="CuadroTexto 2"/>
          <p:cNvSpPr txBox="1"/>
          <p:nvPr/>
        </p:nvSpPr>
        <p:spPr>
          <a:xfrm>
            <a:off x="753035" y="1495313"/>
            <a:ext cx="7670203" cy="2308324"/>
          </a:xfrm>
          <a:prstGeom prst="rect">
            <a:avLst/>
          </a:prstGeom>
          <a:noFill/>
        </p:spPr>
        <p:txBody>
          <a:bodyPr wrap="square" rtlCol="0">
            <a:spAutoFit/>
          </a:bodyPr>
          <a:lstStyle/>
          <a:p>
            <a:pPr algn="just"/>
            <a:r>
              <a:rPr lang="es-CO" sz="2400" dirty="0"/>
              <a:t>SOAP (Simple </a:t>
            </a:r>
            <a:r>
              <a:rPr lang="es-CO" sz="2400" dirty="0" err="1"/>
              <a:t>Object</a:t>
            </a:r>
            <a:r>
              <a:rPr lang="es-CO" sz="2400" dirty="0"/>
              <a:t> Access </a:t>
            </a:r>
            <a:r>
              <a:rPr lang="es-CO" sz="2400" dirty="0" err="1"/>
              <a:t>Protocol</a:t>
            </a:r>
            <a:r>
              <a:rPr lang="es-CO" sz="2400" dirty="0"/>
              <a:t>) </a:t>
            </a:r>
            <a:r>
              <a:rPr lang="es-CO" sz="2400" dirty="0" err="1"/>
              <a:t>services</a:t>
            </a:r>
            <a:r>
              <a:rPr lang="es-CO" sz="2400" dirty="0"/>
              <a:t> se trata de un protocolo para el intercambio de mensajes sobre redes de computadoras, generalmente usando HTTP. Este protocolo está basado en XML, facilitando la lectura, aunque los mensajes resultan más largos y por lo tanto considerablemente más lentos de transferir.</a:t>
            </a:r>
          </a:p>
        </p:txBody>
      </p:sp>
    </p:spTree>
    <p:extLst>
      <p:ext uri="{BB962C8B-B14F-4D97-AF65-F5344CB8AC3E}">
        <p14:creationId xmlns:p14="http://schemas.microsoft.com/office/powerpoint/2010/main" val="1520491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2883050" y="311972"/>
            <a:ext cx="7616414" cy="707886"/>
          </a:xfrm>
          <a:prstGeom prst="rect">
            <a:avLst/>
          </a:prstGeom>
          <a:noFill/>
        </p:spPr>
        <p:txBody>
          <a:bodyPr wrap="square" rtlCol="0">
            <a:spAutoFit/>
          </a:bodyPr>
          <a:lstStyle/>
          <a:p>
            <a:r>
              <a:rPr lang="es-CO" sz="4000" dirty="0"/>
              <a:t>Que es REST?</a:t>
            </a:r>
          </a:p>
        </p:txBody>
      </p:sp>
      <p:sp>
        <p:nvSpPr>
          <p:cNvPr id="5" name="CuadroTexto 4"/>
          <p:cNvSpPr txBox="1"/>
          <p:nvPr/>
        </p:nvSpPr>
        <p:spPr>
          <a:xfrm>
            <a:off x="731520" y="1524032"/>
            <a:ext cx="7508838" cy="2862322"/>
          </a:xfrm>
          <a:prstGeom prst="rect">
            <a:avLst/>
          </a:prstGeom>
          <a:noFill/>
        </p:spPr>
        <p:txBody>
          <a:bodyPr wrap="square" rtlCol="0">
            <a:spAutoFit/>
          </a:bodyPr>
          <a:lstStyle/>
          <a:p>
            <a:pPr algn="just"/>
            <a:r>
              <a:rPr lang="es-CO" sz="2000" dirty="0"/>
              <a:t>REST es un estilo de arquitectura de software dirigido a sistemas distribuidos como lo es la web. Este término se refiere específicamente a una colección de principios para el diseño de arquitecturas en red.</a:t>
            </a:r>
          </a:p>
          <a:p>
            <a:endParaRPr lang="es-CO" sz="2000" dirty="0"/>
          </a:p>
          <a:p>
            <a:pPr algn="just"/>
            <a:r>
              <a:rPr lang="es-CO" sz="2000" dirty="0"/>
              <a:t>Existen varios proyectos que pueden verse beneficiados de una arquitectura REST. Concretamente aquellos en los que la idea principal está en la manera en la que se hacen las peticiones al servidor desde el cliente, basados en el recurso de interés.</a:t>
            </a:r>
          </a:p>
        </p:txBody>
      </p:sp>
    </p:spTree>
    <p:extLst>
      <p:ext uri="{BB962C8B-B14F-4D97-AF65-F5344CB8AC3E}">
        <p14:creationId xmlns:p14="http://schemas.microsoft.com/office/powerpoint/2010/main" val="1796562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683954" y="345831"/>
            <a:ext cx="7476565" cy="4896212"/>
          </a:xfrm>
          <a:prstGeom prst="rect">
            <a:avLst/>
          </a:prstGeom>
          <a:noFill/>
        </p:spPr>
        <p:txBody>
          <a:bodyPr wrap="square" rtlCol="0">
            <a:spAutoFit/>
          </a:bodyPr>
          <a:lstStyle/>
          <a:p>
            <a:pPr algn="just"/>
            <a:r>
              <a:rPr lang="es-CO" sz="3600" dirty="0"/>
              <a:t>¿Qué es WSDL Y WADL?</a:t>
            </a:r>
          </a:p>
          <a:p>
            <a:pPr algn="just"/>
            <a:endParaRPr lang="es-CO" dirty="0"/>
          </a:p>
          <a:p>
            <a:pPr algn="just"/>
            <a:r>
              <a:rPr lang="es-CO" sz="1800" dirty="0"/>
              <a:t>Estos son un lenguaje de descripción de servicios web (WS) basados en XML y HTTP, WADL es normalmente usado en  servicios REST y WSDL  en  servicios SOAP </a:t>
            </a:r>
          </a:p>
          <a:p>
            <a:pPr algn="just"/>
            <a:endParaRPr lang="es-CO" dirty="0"/>
          </a:p>
          <a:p>
            <a:pPr algn="just"/>
            <a:r>
              <a:rPr lang="es-CO" sz="4000" dirty="0"/>
              <a:t>¿Qué es </a:t>
            </a:r>
            <a:r>
              <a:rPr lang="es-CO" sz="4000" dirty="0" err="1"/>
              <a:t>Json</a:t>
            </a:r>
            <a:r>
              <a:rPr lang="es-CO" sz="4000" dirty="0"/>
              <a:t>?</a:t>
            </a:r>
          </a:p>
          <a:p>
            <a:pPr algn="just"/>
            <a:r>
              <a:rPr lang="es-CO" dirty="0"/>
              <a:t> </a:t>
            </a:r>
            <a:r>
              <a:rPr lang="es-CO" sz="1800" dirty="0"/>
              <a:t>JSON (JavaScript </a:t>
            </a:r>
            <a:r>
              <a:rPr lang="es-CO" sz="1800" dirty="0" err="1"/>
              <a:t>Object</a:t>
            </a:r>
            <a:r>
              <a:rPr lang="es-CO" sz="1800" dirty="0"/>
              <a:t> </a:t>
            </a:r>
            <a:r>
              <a:rPr lang="es-CO" sz="1800" dirty="0" err="1"/>
              <a:t>Notation</a:t>
            </a:r>
            <a:r>
              <a:rPr lang="es-CO" sz="1800" dirty="0"/>
              <a:t>) en español “notación de objeto de </a:t>
            </a:r>
            <a:r>
              <a:rPr lang="es-CO" sz="1800" dirty="0" err="1"/>
              <a:t>JavaScrip</a:t>
            </a:r>
            <a:r>
              <a:rPr lang="es-CO" sz="1800" dirty="0"/>
              <a:t> “ es un formato de texto ligero para el intercambio de datos</a:t>
            </a:r>
          </a:p>
          <a:p>
            <a:pPr algn="just"/>
            <a:endParaRPr lang="es-CO" dirty="0"/>
          </a:p>
          <a:p>
            <a:pPr algn="just"/>
            <a:endParaRPr lang="es-CO" dirty="0"/>
          </a:p>
          <a:p>
            <a:pPr algn="just"/>
            <a:r>
              <a:rPr lang="es-CO" sz="3600" dirty="0"/>
              <a:t>¿Qué es XML?</a:t>
            </a:r>
          </a:p>
          <a:p>
            <a:pPr algn="just"/>
            <a:r>
              <a:rPr lang="es-CO" sz="1800" dirty="0"/>
              <a:t>XML proviene de extensible </a:t>
            </a:r>
            <a:r>
              <a:rPr lang="es-CO" sz="1800" dirty="0" err="1"/>
              <a:t>Markup</a:t>
            </a:r>
            <a:r>
              <a:rPr lang="es-CO" sz="1800" dirty="0"/>
              <a:t> </a:t>
            </a:r>
            <a:r>
              <a:rPr lang="es-CO" sz="1800" dirty="0" err="1"/>
              <a:t>Language</a:t>
            </a:r>
            <a:r>
              <a:rPr lang="es-CO" sz="1800" dirty="0"/>
              <a:t> (“Lenguaje de Marcas Extensible”). Se trata de un metalenguaje (un lenguaje que se utiliza para decir algo acerca de otro)</a:t>
            </a:r>
          </a:p>
        </p:txBody>
      </p:sp>
    </p:spTree>
    <p:extLst>
      <p:ext uri="{BB962C8B-B14F-4D97-AF65-F5344CB8AC3E}">
        <p14:creationId xmlns:p14="http://schemas.microsoft.com/office/powerpoint/2010/main" val="3292330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2"/>
          <p:cNvSpPr txBox="1">
            <a:spLocks/>
          </p:cNvSpPr>
          <p:nvPr/>
        </p:nvSpPr>
        <p:spPr>
          <a:xfrm>
            <a:off x="514350" y="286870"/>
            <a:ext cx="7786968" cy="679101"/>
          </a:xfrm>
          <a:prstGeom prst="rect">
            <a:avLst/>
          </a:prstGeom>
        </p:spPr>
        <p:txBody>
          <a:bodyPr>
            <a:noAutofit/>
          </a:bodyPr>
          <a:lstStyle>
            <a:lvl1pPr algn="r" defTabSz="685800" rtl="0" eaLnBrk="1" latinLnBrk="0" hangingPunct="1">
              <a:lnSpc>
                <a:spcPct val="90000"/>
              </a:lnSpc>
              <a:spcBef>
                <a:spcPct val="0"/>
              </a:spcBef>
              <a:buNone/>
              <a:defRPr sz="3000" kern="1200" cap="all" baseline="0">
                <a:solidFill>
                  <a:schemeClr val="bg1"/>
                </a:solidFill>
                <a:latin typeface="+mj-lt"/>
                <a:ea typeface="+mj-ea"/>
                <a:cs typeface="+mj-cs"/>
              </a:defRPr>
            </a:lvl1pPr>
          </a:lstStyle>
          <a:p>
            <a:pPr algn="ctr"/>
            <a:r>
              <a:rPr lang="es-CO" sz="2400" b="1" dirty="0"/>
              <a:t>Para que puedo usar Soap UI?</a:t>
            </a:r>
          </a:p>
        </p:txBody>
      </p:sp>
      <p:sp>
        <p:nvSpPr>
          <p:cNvPr id="3" name="Marcador de contenido 1"/>
          <p:cNvSpPr txBox="1">
            <a:spLocks/>
          </p:cNvSpPr>
          <p:nvPr/>
        </p:nvSpPr>
        <p:spPr>
          <a:xfrm>
            <a:off x="340659" y="965972"/>
            <a:ext cx="8288991" cy="4090122"/>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bg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bg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bg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bg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a:lstStyle>
          <a:p>
            <a:pPr marL="0" indent="0">
              <a:buFont typeface="Arial" panose="020B0604020202020204" pitchFamily="34" charset="0"/>
              <a:buNone/>
            </a:pPr>
            <a:r>
              <a:rPr lang="es-CO" dirty="0"/>
              <a:t>SoapUI se puede utilizar para realizar pruebas  completas de API REST y SOAP Web Service.</a:t>
            </a:r>
          </a:p>
          <a:p>
            <a:pPr marL="0" indent="0">
              <a:buFont typeface="Arial" panose="020B0604020202020204" pitchFamily="34" charset="0"/>
              <a:buNone/>
            </a:pPr>
            <a:endParaRPr lang="es-CO" dirty="0"/>
          </a:p>
          <a:p>
            <a:pPr marL="0" indent="0">
              <a:buFont typeface="Arial" panose="020B0604020202020204" pitchFamily="34" charset="0"/>
              <a:buNone/>
            </a:pPr>
            <a:r>
              <a:rPr lang="es-CO" dirty="0"/>
              <a:t>Puede realizar pruebas  funcionales, pruebas de carga, pruebas de seguridad, entre otras cosas mas.</a:t>
            </a:r>
          </a:p>
          <a:p>
            <a:pPr marL="0" indent="0">
              <a:buFont typeface="Arial" panose="020B0604020202020204" pitchFamily="34" charset="0"/>
              <a:buNone/>
            </a:pPr>
            <a:endParaRPr lang="es-CO" sz="2400" dirty="0"/>
          </a:p>
          <a:p>
            <a:pPr marL="0" indent="0">
              <a:buFont typeface="Arial" panose="020B0604020202020204" pitchFamily="34" charset="0"/>
              <a:buNone/>
            </a:pPr>
            <a:r>
              <a:rPr lang="es-CO" sz="2400" b="1" dirty="0"/>
              <a:t>Que  tipo de sistema necesito para ejecutar SoapUI?</a:t>
            </a:r>
            <a:endParaRPr lang="es-CO" sz="2800" dirty="0"/>
          </a:p>
          <a:p>
            <a:pPr marL="0" indent="0">
              <a:buFont typeface="Arial" panose="020B0604020202020204" pitchFamily="34" charset="0"/>
              <a:buNone/>
            </a:pPr>
            <a:r>
              <a:rPr lang="es-CO" dirty="0"/>
              <a:t>SoapUI esta basado en java, por lo que se ejecuta en la mayoría de sistemas operativos, SoapUI requiere una versión 1.6+ de JRE, se recomienda al menos de 1Gb de memoria y aproximadamente 100 Mb de espacio en disco</a:t>
            </a:r>
          </a:p>
        </p:txBody>
      </p:sp>
      <p:pic>
        <p:nvPicPr>
          <p:cNvPr id="2050" name="Picture 2" descr="Resultado de imagen para multiplataform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9082" y="4043754"/>
            <a:ext cx="1705498" cy="8821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0456207"/>
      </p:ext>
    </p:extLst>
  </p:cSld>
  <p:clrMapOvr>
    <a:masterClrMapping/>
  </p:clrMapOvr>
</p:sld>
</file>

<file path=ppt/theme/theme1.xml><?xml version="1.0" encoding="utf-8"?>
<a:theme xmlns:a="http://schemas.openxmlformats.org/drawingml/2006/main" name="theme-group-01">
  <a:themeElements>
    <a:clrScheme name="Personalizado 6">
      <a:dk1>
        <a:srgbClr val="000000"/>
      </a:dk1>
      <a:lt1>
        <a:srgbClr val="000000"/>
      </a:lt1>
      <a:dk2>
        <a:srgbClr val="454545"/>
      </a:dk2>
      <a:lt2>
        <a:srgbClr val="DADADA"/>
      </a:lt2>
      <a:accent1>
        <a:srgbClr val="519D26"/>
      </a:accent1>
      <a:accent2>
        <a:srgbClr val="E30513"/>
      </a:accent2>
      <a:accent3>
        <a:srgbClr val="154193"/>
      </a:accent3>
      <a:accent4>
        <a:srgbClr val="EF4F4F"/>
      </a:accent4>
      <a:accent5>
        <a:srgbClr val="00939A"/>
      </a:accent5>
      <a:accent6>
        <a:srgbClr val="FFBA00"/>
      </a:accent6>
      <a:hlink>
        <a:srgbClr val="FF0000"/>
      </a:hlink>
      <a:folHlink>
        <a:srgbClr val="FF000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stela de condensación">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group-01" id="{FEE31005-89CC-D94D-896D-369B839E1B3C}" vid="{9A519A51-5A14-054B-A263-0936EA3421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6435</TotalTime>
  <Words>2016</Words>
  <Application>Microsoft Office PowerPoint</Application>
  <PresentationFormat>Personalizado</PresentationFormat>
  <Paragraphs>131</Paragraphs>
  <Slides>58</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58</vt:i4>
      </vt:variant>
    </vt:vector>
  </HeadingPairs>
  <TitlesOfParts>
    <vt:vector size="64" baseType="lpstr">
      <vt:lpstr>Arial</vt:lpstr>
      <vt:lpstr>Avenir Book</vt:lpstr>
      <vt:lpstr>Avenir Roman</vt:lpstr>
      <vt:lpstr>Calibri</vt:lpstr>
      <vt:lpstr>Webdings</vt:lpstr>
      <vt:lpstr>theme-group-01</vt:lpstr>
      <vt:lpstr>CAPACITACIÓN DEL PROCESO DE EJECUCIÓN CON SOAP UI</vt:lpstr>
      <vt:lpstr>Introducción A SOAP ui</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Interfaz </vt:lpstr>
      <vt:lpstr>Presentación de PowerPoint</vt:lpstr>
      <vt:lpstr>Presentación de PowerPoint</vt:lpstr>
      <vt:lpstr>Presentación de PowerPoint</vt:lpstr>
      <vt:lpstr>Presentación de PowerPoint</vt:lpstr>
      <vt:lpstr> proyecto soap</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 Proyectos REST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CREAR CASOS DE Pruebas/ test cases</vt:lpstr>
      <vt:lpstr>Presentación de PowerPoint</vt:lpstr>
      <vt:lpstr>Presentación de PowerPoint</vt:lpstr>
      <vt:lpstr>Presentación de PowerPoint</vt:lpstr>
      <vt:lpstr>Validaciones/ ASSERTIONS</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CAPACITACIÓN DEL PROCESO DE EJECUCIÓN CON SOAP UI</dc:title>
  <dc:creator>Diego A. Aranguren romero</dc:creator>
  <cp:lastModifiedBy>Jairo M. Mongui Aldana</cp:lastModifiedBy>
  <cp:revision>384</cp:revision>
  <dcterms:created xsi:type="dcterms:W3CDTF">2019-02-18T13:21:54Z</dcterms:created>
  <dcterms:modified xsi:type="dcterms:W3CDTF">2022-02-19T14:04:57Z</dcterms:modified>
</cp:coreProperties>
</file>

<file path=docProps/thumbnail.jpeg>
</file>